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4"/>
  </p:notesMasterIdLst>
  <p:sldIdLst>
    <p:sldId id="256" r:id="rId2"/>
    <p:sldId id="257" r:id="rId3"/>
    <p:sldId id="258" r:id="rId4"/>
    <p:sldId id="259" r:id="rId5"/>
    <p:sldId id="277" r:id="rId6"/>
    <p:sldId id="261" r:id="rId7"/>
    <p:sldId id="302" r:id="rId8"/>
    <p:sldId id="280" r:id="rId9"/>
    <p:sldId id="281" r:id="rId10"/>
    <p:sldId id="282" r:id="rId11"/>
    <p:sldId id="283" r:id="rId12"/>
    <p:sldId id="284" r:id="rId13"/>
    <p:sldId id="285" r:id="rId14"/>
    <p:sldId id="286" r:id="rId15"/>
    <p:sldId id="287" r:id="rId16"/>
    <p:sldId id="264" r:id="rId17"/>
    <p:sldId id="262" r:id="rId18"/>
    <p:sldId id="263" r:id="rId19"/>
    <p:sldId id="265" r:id="rId20"/>
    <p:sldId id="266" r:id="rId21"/>
    <p:sldId id="267" r:id="rId22"/>
    <p:sldId id="268" r:id="rId23"/>
    <p:sldId id="269" r:id="rId24"/>
    <p:sldId id="270" r:id="rId25"/>
    <p:sldId id="271" r:id="rId26"/>
    <p:sldId id="272"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437" r:id="rId42"/>
    <p:sldId id="374" r:id="rId43"/>
    <p:sldId id="375" r:id="rId44"/>
    <p:sldId id="334" r:id="rId45"/>
    <p:sldId id="335" r:id="rId46"/>
    <p:sldId id="303" r:id="rId47"/>
    <p:sldId id="304" r:id="rId48"/>
    <p:sldId id="305" r:id="rId49"/>
    <p:sldId id="306" r:id="rId50"/>
    <p:sldId id="307" r:id="rId51"/>
    <p:sldId id="308" r:id="rId52"/>
    <p:sldId id="309" r:id="rId53"/>
    <p:sldId id="310" r:id="rId54"/>
    <p:sldId id="311" r:id="rId55"/>
    <p:sldId id="312" r:id="rId56"/>
    <p:sldId id="313" r:id="rId57"/>
    <p:sldId id="321" r:id="rId58"/>
    <p:sldId id="323" r:id="rId59"/>
    <p:sldId id="324" r:id="rId60"/>
    <p:sldId id="325" r:id="rId61"/>
    <p:sldId id="326" r:id="rId62"/>
    <p:sldId id="327" r:id="rId63"/>
    <p:sldId id="328" r:id="rId64"/>
    <p:sldId id="332" r:id="rId65"/>
    <p:sldId id="337" r:id="rId66"/>
    <p:sldId id="338" r:id="rId67"/>
    <p:sldId id="348" r:id="rId68"/>
    <p:sldId id="349" r:id="rId69"/>
    <p:sldId id="350" r:id="rId70"/>
    <p:sldId id="351" r:id="rId71"/>
    <p:sldId id="352" r:id="rId72"/>
    <p:sldId id="353" r:id="rId73"/>
    <p:sldId id="376" r:id="rId74"/>
    <p:sldId id="354" r:id="rId75"/>
    <p:sldId id="355" r:id="rId76"/>
    <p:sldId id="356" r:id="rId77"/>
    <p:sldId id="357" r:id="rId78"/>
    <p:sldId id="358" r:id="rId79"/>
    <p:sldId id="377" r:id="rId80"/>
    <p:sldId id="364" r:id="rId81"/>
    <p:sldId id="365" r:id="rId82"/>
    <p:sldId id="366" r:id="rId83"/>
    <p:sldId id="367" r:id="rId84"/>
    <p:sldId id="378" r:id="rId85"/>
    <p:sldId id="379" r:id="rId86"/>
    <p:sldId id="380" r:id="rId87"/>
    <p:sldId id="381" r:id="rId88"/>
    <p:sldId id="382" r:id="rId89"/>
    <p:sldId id="383" r:id="rId90"/>
    <p:sldId id="384" r:id="rId91"/>
    <p:sldId id="385" r:id="rId92"/>
    <p:sldId id="386" r:id="rId93"/>
    <p:sldId id="387" r:id="rId94"/>
    <p:sldId id="388" r:id="rId95"/>
    <p:sldId id="409" r:id="rId96"/>
    <p:sldId id="389" r:id="rId97"/>
    <p:sldId id="390" r:id="rId98"/>
    <p:sldId id="391" r:id="rId99"/>
    <p:sldId id="392" r:id="rId100"/>
    <p:sldId id="410" r:id="rId101"/>
    <p:sldId id="333" r:id="rId102"/>
    <p:sldId id="411" r:id="rId103"/>
    <p:sldId id="412" r:id="rId104"/>
    <p:sldId id="413" r:id="rId105"/>
    <p:sldId id="418" r:id="rId106"/>
    <p:sldId id="419" r:id="rId107"/>
    <p:sldId id="420" r:id="rId108"/>
    <p:sldId id="421" r:id="rId109"/>
    <p:sldId id="422" r:id="rId110"/>
    <p:sldId id="434" r:id="rId111"/>
    <p:sldId id="435" r:id="rId112"/>
    <p:sldId id="436"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167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D22019-F4D4-4F2C-9485-B5B5A8AFF8CD}" type="doc">
      <dgm:prSet loTypeId="urn:microsoft.com/office/officeart/2005/8/layout/process1" loCatId="process" qsTypeId="urn:microsoft.com/office/officeart/2005/8/quickstyle/3d4" qsCatId="3D" csTypeId="urn:microsoft.com/office/officeart/2005/8/colors/accent0_3" csCatId="mainScheme" phldr="1"/>
      <dgm:spPr/>
    </dgm:pt>
    <dgm:pt modelId="{43D6149F-1BBF-49C1-A721-D8AFA9662F67}">
      <dgm:prSet phldrT="[Text]"/>
      <dgm:spPr>
        <a:gradFill flip="none" rotWithShape="1">
          <a:gsLst>
            <a:gs pos="0">
              <a:srgbClr val="E72D2F">
                <a:lumMod val="100000"/>
              </a:srgbClr>
            </a:gs>
            <a:gs pos="0">
              <a:srgbClr val="E72D2F"/>
            </a:gs>
            <a:gs pos="100000">
              <a:srgbClr val="E72D2F">
                <a:lumMod val="68000"/>
              </a:srgbClr>
            </a:gs>
          </a:gsLst>
          <a:lin ang="0" scaled="1"/>
          <a:tileRect/>
        </a:gradFill>
        <a:effectLst/>
        <a:scene3d>
          <a:camera prst="orthographicFront"/>
          <a:lightRig rig="twoPt" dir="t"/>
        </a:scene3d>
        <a:sp3d prstMaterial="metal">
          <a:bevelT/>
        </a:sp3d>
      </dgm:spPr>
      <dgm:t>
        <a:bodyPr/>
        <a:lstStyle/>
        <a:p>
          <a:r>
            <a:rPr lang="en-US" dirty="0" smtClean="0"/>
            <a:t>Turn LED ON</a:t>
          </a:r>
          <a:endParaRPr lang="en-US" dirty="0"/>
        </a:p>
      </dgm:t>
    </dgm:pt>
    <dgm:pt modelId="{46BBE010-A0C0-40BF-A675-B867797FBB54}" type="parTrans" cxnId="{0950821A-6B8E-46C8-8564-B8BBABB98220}">
      <dgm:prSet/>
      <dgm:spPr/>
      <dgm:t>
        <a:bodyPr/>
        <a:lstStyle/>
        <a:p>
          <a:endParaRPr lang="en-US"/>
        </a:p>
      </dgm:t>
    </dgm:pt>
    <dgm:pt modelId="{E3D32F22-1BB8-4EDD-A5E8-0CAB5E438703}" type="sibTrans" cxnId="{0950821A-6B8E-46C8-8564-B8BBABB98220}">
      <dgm:prSet/>
      <dgm:spPr>
        <a:solidFill>
          <a:schemeClr val="accent4">
            <a:lumMod val="65000"/>
            <a:lumOff val="35000"/>
          </a:schemeClr>
        </a:solidFill>
      </dgm:spPr>
      <dgm:t>
        <a:bodyPr/>
        <a:lstStyle/>
        <a:p>
          <a:endParaRPr lang="en-US"/>
        </a:p>
      </dgm:t>
    </dgm:pt>
    <dgm:pt modelId="{24F85A22-D29E-48CE-BCDE-F15F6BC934FB}">
      <dgm:prSet phldrT="[Text]"/>
      <dgm:spPr>
        <a:gradFill flip="none" rotWithShape="1">
          <a:gsLst>
            <a:gs pos="0">
              <a:srgbClr val="E72D2F"/>
            </a:gs>
            <a:gs pos="0">
              <a:srgbClr val="E72D2F"/>
            </a:gs>
            <a:gs pos="100000">
              <a:srgbClr val="E72D2F">
                <a:lumMod val="68000"/>
              </a:srgbClr>
            </a:gs>
          </a:gsLst>
          <a:lin ang="2700000" scaled="1"/>
          <a:tileRect/>
        </a:gradFill>
        <a:scene3d>
          <a:camera prst="orthographicFront"/>
          <a:lightRig rig="chilly" dir="t"/>
        </a:scene3d>
        <a:sp3d prstMaterial="metal">
          <a:bevelT w="127000" h="25400" prst="softRound"/>
        </a:sp3d>
      </dgm:spPr>
      <dgm:t>
        <a:bodyPr/>
        <a:lstStyle/>
        <a:p>
          <a:r>
            <a:rPr lang="en-US" dirty="0" smtClean="0"/>
            <a:t>Wait</a:t>
          </a:r>
          <a:endParaRPr lang="en-US" dirty="0"/>
        </a:p>
      </dgm:t>
    </dgm:pt>
    <dgm:pt modelId="{42BA4D33-7838-4064-8E2C-28C5372535EB}" type="parTrans" cxnId="{185E29E7-AC21-44C4-BD0A-291880B2A37E}">
      <dgm:prSet/>
      <dgm:spPr/>
      <dgm:t>
        <a:bodyPr/>
        <a:lstStyle/>
        <a:p>
          <a:endParaRPr lang="en-US"/>
        </a:p>
      </dgm:t>
    </dgm:pt>
    <dgm:pt modelId="{E3CAEA7F-B6D3-4FCB-BE25-1A2FD11A4C58}" type="sibTrans" cxnId="{185E29E7-AC21-44C4-BD0A-291880B2A37E}">
      <dgm:prSet/>
      <dgm:spPr>
        <a:solidFill>
          <a:schemeClr val="accent4">
            <a:lumMod val="65000"/>
            <a:lumOff val="35000"/>
          </a:schemeClr>
        </a:solidFill>
      </dgm:spPr>
      <dgm:t>
        <a:bodyPr/>
        <a:lstStyle/>
        <a:p>
          <a:endParaRPr lang="en-US"/>
        </a:p>
      </dgm:t>
    </dgm:pt>
    <dgm:pt modelId="{DD8CE1C4-541C-4853-9BE2-5ADD27F375B3}">
      <dgm:prSet phldrT="[Text]"/>
      <dgm:spPr>
        <a:gradFill flip="none" rotWithShape="1">
          <a:gsLst>
            <a:gs pos="0">
              <a:srgbClr val="E72D2F"/>
            </a:gs>
            <a:gs pos="0">
              <a:srgbClr val="E72D2F"/>
            </a:gs>
            <a:gs pos="100000">
              <a:srgbClr val="E72D2F">
                <a:lumMod val="68000"/>
              </a:srgbClr>
            </a:gs>
          </a:gsLst>
          <a:lin ang="2700000" scaled="1"/>
          <a:tileRect/>
        </a:gradFill>
        <a:scene3d>
          <a:camera prst="orthographicFront"/>
          <a:lightRig rig="chilly" dir="t"/>
        </a:scene3d>
        <a:sp3d prstMaterial="metal">
          <a:bevelT w="127000" h="25400" prst="softRound"/>
        </a:sp3d>
      </dgm:spPr>
      <dgm:t>
        <a:bodyPr/>
        <a:lstStyle/>
        <a:p>
          <a:r>
            <a:rPr lang="en-US" dirty="0" smtClean="0"/>
            <a:t>Turn LED OFF</a:t>
          </a:r>
          <a:endParaRPr lang="en-US" dirty="0"/>
        </a:p>
      </dgm:t>
    </dgm:pt>
    <dgm:pt modelId="{AF851E29-BB09-419C-8781-4E5B4B6A1CC7}" type="parTrans" cxnId="{86B9F14F-DA4C-41DB-8B90-2B8B2F86EE3B}">
      <dgm:prSet/>
      <dgm:spPr/>
      <dgm:t>
        <a:bodyPr/>
        <a:lstStyle/>
        <a:p>
          <a:endParaRPr lang="en-US"/>
        </a:p>
      </dgm:t>
    </dgm:pt>
    <dgm:pt modelId="{857CD322-323E-40CF-AE2C-7E240ABFD0C5}" type="sibTrans" cxnId="{86B9F14F-DA4C-41DB-8B90-2B8B2F86EE3B}">
      <dgm:prSet/>
      <dgm:spPr>
        <a:solidFill>
          <a:schemeClr val="accent4">
            <a:lumMod val="65000"/>
            <a:lumOff val="35000"/>
          </a:schemeClr>
        </a:solidFill>
      </dgm:spPr>
      <dgm:t>
        <a:bodyPr/>
        <a:lstStyle/>
        <a:p>
          <a:endParaRPr lang="en-US"/>
        </a:p>
      </dgm:t>
    </dgm:pt>
    <dgm:pt modelId="{9E8E8BA0-AFE6-49A4-9EEF-3495353A763D}">
      <dgm:prSet phldrT="[Text]"/>
      <dgm:spPr>
        <a:gradFill flip="none" rotWithShape="1">
          <a:gsLst>
            <a:gs pos="0">
              <a:srgbClr val="E72D2F"/>
            </a:gs>
            <a:gs pos="0">
              <a:srgbClr val="E72D2F"/>
            </a:gs>
            <a:gs pos="100000">
              <a:srgbClr val="E72D2F">
                <a:lumMod val="68000"/>
              </a:srgbClr>
            </a:gs>
          </a:gsLst>
          <a:lin ang="2700000" scaled="1"/>
          <a:tileRect/>
        </a:gradFill>
        <a:scene3d>
          <a:camera prst="orthographicFront"/>
          <a:lightRig rig="chilly" dir="t"/>
        </a:scene3d>
        <a:sp3d prstMaterial="metal">
          <a:bevelT w="127000" h="25400" prst="softRound"/>
        </a:sp3d>
      </dgm:spPr>
      <dgm:t>
        <a:bodyPr/>
        <a:lstStyle/>
        <a:p>
          <a:r>
            <a:rPr lang="en-US" dirty="0" smtClean="0"/>
            <a:t>Wait</a:t>
          </a:r>
          <a:endParaRPr lang="en-US" dirty="0"/>
        </a:p>
      </dgm:t>
    </dgm:pt>
    <dgm:pt modelId="{DE4F1DAB-46C1-4622-A818-04CEC6A65505}" type="parTrans" cxnId="{7B995019-3583-4F5F-BBEC-70E3BCA58D06}">
      <dgm:prSet/>
      <dgm:spPr/>
      <dgm:t>
        <a:bodyPr/>
        <a:lstStyle/>
        <a:p>
          <a:endParaRPr lang="en-US"/>
        </a:p>
      </dgm:t>
    </dgm:pt>
    <dgm:pt modelId="{C3AEFAC1-62DA-499C-B00C-A09BAFF17CAB}" type="sibTrans" cxnId="{7B995019-3583-4F5F-BBEC-70E3BCA58D06}">
      <dgm:prSet/>
      <dgm:spPr>
        <a:solidFill>
          <a:schemeClr val="accent4">
            <a:lumMod val="65000"/>
            <a:lumOff val="35000"/>
          </a:schemeClr>
        </a:solidFill>
      </dgm:spPr>
      <dgm:t>
        <a:bodyPr/>
        <a:lstStyle/>
        <a:p>
          <a:endParaRPr lang="en-US"/>
        </a:p>
      </dgm:t>
    </dgm:pt>
    <dgm:pt modelId="{B33246B7-C3D5-402B-8DF5-94AC63F6B384}">
      <dgm:prSet phldrT="[Text]"/>
      <dgm:spPr>
        <a:gradFill flip="none" rotWithShape="1">
          <a:gsLst>
            <a:gs pos="0">
              <a:srgbClr val="E72D2F"/>
            </a:gs>
            <a:gs pos="0">
              <a:srgbClr val="E72D2F"/>
            </a:gs>
            <a:gs pos="100000">
              <a:srgbClr val="E72D2F">
                <a:lumMod val="68000"/>
              </a:srgbClr>
            </a:gs>
          </a:gsLst>
          <a:lin ang="2700000" scaled="1"/>
          <a:tileRect/>
        </a:gradFill>
        <a:scene3d>
          <a:camera prst="orthographicFront"/>
          <a:lightRig rig="chilly" dir="t"/>
        </a:scene3d>
        <a:sp3d prstMaterial="metal">
          <a:bevelT w="127000" h="25400" prst="softRound"/>
        </a:sp3d>
      </dgm:spPr>
      <dgm:t>
        <a:bodyPr/>
        <a:lstStyle/>
        <a:p>
          <a:r>
            <a:rPr lang="en-US" dirty="0" smtClean="0"/>
            <a:t>Rinse &amp; Repeat</a:t>
          </a:r>
          <a:endParaRPr lang="en-US" dirty="0"/>
        </a:p>
      </dgm:t>
    </dgm:pt>
    <dgm:pt modelId="{AF0AD99A-B315-4A43-8D7D-31BFD5F6382F}" type="parTrans" cxnId="{DF7CB6CB-084A-4AC7-B9C4-51A2936D8C48}">
      <dgm:prSet/>
      <dgm:spPr/>
      <dgm:t>
        <a:bodyPr/>
        <a:lstStyle/>
        <a:p>
          <a:endParaRPr lang="en-US"/>
        </a:p>
      </dgm:t>
    </dgm:pt>
    <dgm:pt modelId="{6FE5B703-804D-4E6E-A7D5-8A2C586BBA86}" type="sibTrans" cxnId="{DF7CB6CB-084A-4AC7-B9C4-51A2936D8C48}">
      <dgm:prSet/>
      <dgm:spPr/>
      <dgm:t>
        <a:bodyPr/>
        <a:lstStyle/>
        <a:p>
          <a:endParaRPr lang="en-US"/>
        </a:p>
      </dgm:t>
    </dgm:pt>
    <dgm:pt modelId="{F7A2F2AE-C3EC-43FC-B25F-090E841B7058}" type="pres">
      <dgm:prSet presAssocID="{1ED22019-F4D4-4F2C-9485-B5B5A8AFF8CD}" presName="Name0" presStyleCnt="0">
        <dgm:presLayoutVars>
          <dgm:dir/>
          <dgm:resizeHandles val="exact"/>
        </dgm:presLayoutVars>
      </dgm:prSet>
      <dgm:spPr/>
    </dgm:pt>
    <dgm:pt modelId="{019B01ED-AA37-4504-A209-CFCD270EBD8C}" type="pres">
      <dgm:prSet presAssocID="{43D6149F-1BBF-49C1-A721-D8AFA9662F67}" presName="node" presStyleLbl="node1" presStyleIdx="0" presStyleCnt="5">
        <dgm:presLayoutVars>
          <dgm:bulletEnabled val="1"/>
        </dgm:presLayoutVars>
      </dgm:prSet>
      <dgm:spPr/>
      <dgm:t>
        <a:bodyPr/>
        <a:lstStyle/>
        <a:p>
          <a:endParaRPr lang="en-US"/>
        </a:p>
      </dgm:t>
    </dgm:pt>
    <dgm:pt modelId="{54EA5AF1-79A0-45DF-B79B-9F2E6D7DAB07}" type="pres">
      <dgm:prSet presAssocID="{E3D32F22-1BB8-4EDD-A5E8-0CAB5E438703}" presName="sibTrans" presStyleLbl="sibTrans2D1" presStyleIdx="0" presStyleCnt="4"/>
      <dgm:spPr/>
      <dgm:t>
        <a:bodyPr/>
        <a:lstStyle/>
        <a:p>
          <a:endParaRPr lang="en-US"/>
        </a:p>
      </dgm:t>
    </dgm:pt>
    <dgm:pt modelId="{B92E4C64-195B-4838-A0FE-8E5CBD829741}" type="pres">
      <dgm:prSet presAssocID="{E3D32F22-1BB8-4EDD-A5E8-0CAB5E438703}" presName="connectorText" presStyleLbl="sibTrans2D1" presStyleIdx="0" presStyleCnt="4"/>
      <dgm:spPr/>
      <dgm:t>
        <a:bodyPr/>
        <a:lstStyle/>
        <a:p>
          <a:endParaRPr lang="en-US"/>
        </a:p>
      </dgm:t>
    </dgm:pt>
    <dgm:pt modelId="{0D272161-1572-4388-8E62-BCF5D14871DA}" type="pres">
      <dgm:prSet presAssocID="{24F85A22-D29E-48CE-BCDE-F15F6BC934FB}" presName="node" presStyleLbl="node1" presStyleIdx="1" presStyleCnt="5">
        <dgm:presLayoutVars>
          <dgm:bulletEnabled val="1"/>
        </dgm:presLayoutVars>
      </dgm:prSet>
      <dgm:spPr/>
      <dgm:t>
        <a:bodyPr/>
        <a:lstStyle/>
        <a:p>
          <a:endParaRPr lang="en-US"/>
        </a:p>
      </dgm:t>
    </dgm:pt>
    <dgm:pt modelId="{471C282A-392D-414A-913E-6C8955ACE80E}" type="pres">
      <dgm:prSet presAssocID="{E3CAEA7F-B6D3-4FCB-BE25-1A2FD11A4C58}" presName="sibTrans" presStyleLbl="sibTrans2D1" presStyleIdx="1" presStyleCnt="4"/>
      <dgm:spPr/>
      <dgm:t>
        <a:bodyPr/>
        <a:lstStyle/>
        <a:p>
          <a:endParaRPr lang="en-US"/>
        </a:p>
      </dgm:t>
    </dgm:pt>
    <dgm:pt modelId="{7968D87F-9BA3-49CF-9046-E4176EAE08AA}" type="pres">
      <dgm:prSet presAssocID="{E3CAEA7F-B6D3-4FCB-BE25-1A2FD11A4C58}" presName="connectorText" presStyleLbl="sibTrans2D1" presStyleIdx="1" presStyleCnt="4"/>
      <dgm:spPr/>
      <dgm:t>
        <a:bodyPr/>
        <a:lstStyle/>
        <a:p>
          <a:endParaRPr lang="en-US"/>
        </a:p>
      </dgm:t>
    </dgm:pt>
    <dgm:pt modelId="{21642693-5C77-4A9C-835F-42644119EE70}" type="pres">
      <dgm:prSet presAssocID="{DD8CE1C4-541C-4853-9BE2-5ADD27F375B3}" presName="node" presStyleLbl="node1" presStyleIdx="2" presStyleCnt="5">
        <dgm:presLayoutVars>
          <dgm:bulletEnabled val="1"/>
        </dgm:presLayoutVars>
      </dgm:prSet>
      <dgm:spPr/>
      <dgm:t>
        <a:bodyPr/>
        <a:lstStyle/>
        <a:p>
          <a:endParaRPr lang="en-US"/>
        </a:p>
      </dgm:t>
    </dgm:pt>
    <dgm:pt modelId="{C90522B2-5179-4C55-B065-D8EE0185BAC2}" type="pres">
      <dgm:prSet presAssocID="{857CD322-323E-40CF-AE2C-7E240ABFD0C5}" presName="sibTrans" presStyleLbl="sibTrans2D1" presStyleIdx="2" presStyleCnt="4"/>
      <dgm:spPr/>
      <dgm:t>
        <a:bodyPr/>
        <a:lstStyle/>
        <a:p>
          <a:endParaRPr lang="en-US"/>
        </a:p>
      </dgm:t>
    </dgm:pt>
    <dgm:pt modelId="{9F85A03D-EC5B-472B-93BF-B9AA3A93E3DF}" type="pres">
      <dgm:prSet presAssocID="{857CD322-323E-40CF-AE2C-7E240ABFD0C5}" presName="connectorText" presStyleLbl="sibTrans2D1" presStyleIdx="2" presStyleCnt="4"/>
      <dgm:spPr/>
      <dgm:t>
        <a:bodyPr/>
        <a:lstStyle/>
        <a:p>
          <a:endParaRPr lang="en-US"/>
        </a:p>
      </dgm:t>
    </dgm:pt>
    <dgm:pt modelId="{4D020D4E-8565-4609-87DC-FF8D74A2D58E}" type="pres">
      <dgm:prSet presAssocID="{9E8E8BA0-AFE6-49A4-9EEF-3495353A763D}" presName="node" presStyleLbl="node1" presStyleIdx="3" presStyleCnt="5">
        <dgm:presLayoutVars>
          <dgm:bulletEnabled val="1"/>
        </dgm:presLayoutVars>
      </dgm:prSet>
      <dgm:spPr/>
      <dgm:t>
        <a:bodyPr/>
        <a:lstStyle/>
        <a:p>
          <a:endParaRPr lang="en-US"/>
        </a:p>
      </dgm:t>
    </dgm:pt>
    <dgm:pt modelId="{6C26E0ED-3C04-4D28-8F78-791803B98705}" type="pres">
      <dgm:prSet presAssocID="{C3AEFAC1-62DA-499C-B00C-A09BAFF17CAB}" presName="sibTrans" presStyleLbl="sibTrans2D1" presStyleIdx="3" presStyleCnt="4"/>
      <dgm:spPr/>
      <dgm:t>
        <a:bodyPr/>
        <a:lstStyle/>
        <a:p>
          <a:endParaRPr lang="en-US"/>
        </a:p>
      </dgm:t>
    </dgm:pt>
    <dgm:pt modelId="{0B88F7AB-F845-4A64-9D07-3563288D3ED5}" type="pres">
      <dgm:prSet presAssocID="{C3AEFAC1-62DA-499C-B00C-A09BAFF17CAB}" presName="connectorText" presStyleLbl="sibTrans2D1" presStyleIdx="3" presStyleCnt="4"/>
      <dgm:spPr/>
      <dgm:t>
        <a:bodyPr/>
        <a:lstStyle/>
        <a:p>
          <a:endParaRPr lang="en-US"/>
        </a:p>
      </dgm:t>
    </dgm:pt>
    <dgm:pt modelId="{4C1BBBB8-C0E1-480A-AA20-A50B4E181F2C}" type="pres">
      <dgm:prSet presAssocID="{B33246B7-C3D5-402B-8DF5-94AC63F6B384}" presName="node" presStyleLbl="node1" presStyleIdx="4" presStyleCnt="5">
        <dgm:presLayoutVars>
          <dgm:bulletEnabled val="1"/>
        </dgm:presLayoutVars>
      </dgm:prSet>
      <dgm:spPr/>
      <dgm:t>
        <a:bodyPr/>
        <a:lstStyle/>
        <a:p>
          <a:endParaRPr lang="en-US"/>
        </a:p>
      </dgm:t>
    </dgm:pt>
  </dgm:ptLst>
  <dgm:cxnLst>
    <dgm:cxn modelId="{B6B841A6-F3AE-473D-A8A9-9EB62ACBE31D}" type="presOf" srcId="{857CD322-323E-40CF-AE2C-7E240ABFD0C5}" destId="{9F85A03D-EC5B-472B-93BF-B9AA3A93E3DF}" srcOrd="1" destOrd="0" presId="urn:microsoft.com/office/officeart/2005/8/layout/process1"/>
    <dgm:cxn modelId="{7B995019-3583-4F5F-BBEC-70E3BCA58D06}" srcId="{1ED22019-F4D4-4F2C-9485-B5B5A8AFF8CD}" destId="{9E8E8BA0-AFE6-49A4-9EEF-3495353A763D}" srcOrd="3" destOrd="0" parTransId="{DE4F1DAB-46C1-4622-A818-04CEC6A65505}" sibTransId="{C3AEFAC1-62DA-499C-B00C-A09BAFF17CAB}"/>
    <dgm:cxn modelId="{AAC8BC82-F97D-4FEE-9993-87E45B7AAC12}" type="presOf" srcId="{E3D32F22-1BB8-4EDD-A5E8-0CAB5E438703}" destId="{54EA5AF1-79A0-45DF-B79B-9F2E6D7DAB07}" srcOrd="0" destOrd="0" presId="urn:microsoft.com/office/officeart/2005/8/layout/process1"/>
    <dgm:cxn modelId="{EDDF05D1-C2B4-4895-BC3A-23500BC49349}" type="presOf" srcId="{1ED22019-F4D4-4F2C-9485-B5B5A8AFF8CD}" destId="{F7A2F2AE-C3EC-43FC-B25F-090E841B7058}" srcOrd="0" destOrd="0" presId="urn:microsoft.com/office/officeart/2005/8/layout/process1"/>
    <dgm:cxn modelId="{BA5D5385-81E7-44C6-BEE4-F12B1959F6B6}" type="presOf" srcId="{DD8CE1C4-541C-4853-9BE2-5ADD27F375B3}" destId="{21642693-5C77-4A9C-835F-42644119EE70}" srcOrd="0" destOrd="0" presId="urn:microsoft.com/office/officeart/2005/8/layout/process1"/>
    <dgm:cxn modelId="{DF7CB6CB-084A-4AC7-B9C4-51A2936D8C48}" srcId="{1ED22019-F4D4-4F2C-9485-B5B5A8AFF8CD}" destId="{B33246B7-C3D5-402B-8DF5-94AC63F6B384}" srcOrd="4" destOrd="0" parTransId="{AF0AD99A-B315-4A43-8D7D-31BFD5F6382F}" sibTransId="{6FE5B703-804D-4E6E-A7D5-8A2C586BBA86}"/>
    <dgm:cxn modelId="{0950821A-6B8E-46C8-8564-B8BBABB98220}" srcId="{1ED22019-F4D4-4F2C-9485-B5B5A8AFF8CD}" destId="{43D6149F-1BBF-49C1-A721-D8AFA9662F67}" srcOrd="0" destOrd="0" parTransId="{46BBE010-A0C0-40BF-A675-B867797FBB54}" sibTransId="{E3D32F22-1BB8-4EDD-A5E8-0CAB5E438703}"/>
    <dgm:cxn modelId="{7C2188F7-9162-4726-B131-02CF6049DE02}" type="presOf" srcId="{E3CAEA7F-B6D3-4FCB-BE25-1A2FD11A4C58}" destId="{471C282A-392D-414A-913E-6C8955ACE80E}" srcOrd="0" destOrd="0" presId="urn:microsoft.com/office/officeart/2005/8/layout/process1"/>
    <dgm:cxn modelId="{F712A9A5-F350-4B73-90CA-053C1538D7C2}" type="presOf" srcId="{24F85A22-D29E-48CE-BCDE-F15F6BC934FB}" destId="{0D272161-1572-4388-8E62-BCF5D14871DA}" srcOrd="0" destOrd="0" presId="urn:microsoft.com/office/officeart/2005/8/layout/process1"/>
    <dgm:cxn modelId="{10EEC520-AF2D-43B6-8350-C443A54A2BD5}" type="presOf" srcId="{C3AEFAC1-62DA-499C-B00C-A09BAFF17CAB}" destId="{6C26E0ED-3C04-4D28-8F78-791803B98705}" srcOrd="0" destOrd="0" presId="urn:microsoft.com/office/officeart/2005/8/layout/process1"/>
    <dgm:cxn modelId="{185E29E7-AC21-44C4-BD0A-291880B2A37E}" srcId="{1ED22019-F4D4-4F2C-9485-B5B5A8AFF8CD}" destId="{24F85A22-D29E-48CE-BCDE-F15F6BC934FB}" srcOrd="1" destOrd="0" parTransId="{42BA4D33-7838-4064-8E2C-28C5372535EB}" sibTransId="{E3CAEA7F-B6D3-4FCB-BE25-1A2FD11A4C58}"/>
    <dgm:cxn modelId="{BF3CC908-0336-4408-8F33-F58378F95AC7}" type="presOf" srcId="{E3D32F22-1BB8-4EDD-A5E8-0CAB5E438703}" destId="{B92E4C64-195B-4838-A0FE-8E5CBD829741}" srcOrd="1" destOrd="0" presId="urn:microsoft.com/office/officeart/2005/8/layout/process1"/>
    <dgm:cxn modelId="{35FF822E-DA0B-4BC7-ABA0-FD8BBAFB168B}" type="presOf" srcId="{9E8E8BA0-AFE6-49A4-9EEF-3495353A763D}" destId="{4D020D4E-8565-4609-87DC-FF8D74A2D58E}" srcOrd="0" destOrd="0" presId="urn:microsoft.com/office/officeart/2005/8/layout/process1"/>
    <dgm:cxn modelId="{86B9F14F-DA4C-41DB-8B90-2B8B2F86EE3B}" srcId="{1ED22019-F4D4-4F2C-9485-B5B5A8AFF8CD}" destId="{DD8CE1C4-541C-4853-9BE2-5ADD27F375B3}" srcOrd="2" destOrd="0" parTransId="{AF851E29-BB09-419C-8781-4E5B4B6A1CC7}" sibTransId="{857CD322-323E-40CF-AE2C-7E240ABFD0C5}"/>
    <dgm:cxn modelId="{22BB73DF-7BD7-45BB-804C-3DEC48F44433}" type="presOf" srcId="{43D6149F-1BBF-49C1-A721-D8AFA9662F67}" destId="{019B01ED-AA37-4504-A209-CFCD270EBD8C}" srcOrd="0" destOrd="0" presId="urn:microsoft.com/office/officeart/2005/8/layout/process1"/>
    <dgm:cxn modelId="{FAD7311E-5A1B-4111-8549-93EE1654C1DA}" type="presOf" srcId="{C3AEFAC1-62DA-499C-B00C-A09BAFF17CAB}" destId="{0B88F7AB-F845-4A64-9D07-3563288D3ED5}" srcOrd="1" destOrd="0" presId="urn:microsoft.com/office/officeart/2005/8/layout/process1"/>
    <dgm:cxn modelId="{24704741-E8E4-44C6-9310-79D40EB4A1EC}" type="presOf" srcId="{B33246B7-C3D5-402B-8DF5-94AC63F6B384}" destId="{4C1BBBB8-C0E1-480A-AA20-A50B4E181F2C}" srcOrd="0" destOrd="0" presId="urn:microsoft.com/office/officeart/2005/8/layout/process1"/>
    <dgm:cxn modelId="{65515AE7-E81C-4C4B-B659-F3A492EA77BD}" type="presOf" srcId="{E3CAEA7F-B6D3-4FCB-BE25-1A2FD11A4C58}" destId="{7968D87F-9BA3-49CF-9046-E4176EAE08AA}" srcOrd="1" destOrd="0" presId="urn:microsoft.com/office/officeart/2005/8/layout/process1"/>
    <dgm:cxn modelId="{96DA03F7-5FE9-4340-8A1D-872AE9795FE8}" type="presOf" srcId="{857CD322-323E-40CF-AE2C-7E240ABFD0C5}" destId="{C90522B2-5179-4C55-B065-D8EE0185BAC2}" srcOrd="0" destOrd="0" presId="urn:microsoft.com/office/officeart/2005/8/layout/process1"/>
    <dgm:cxn modelId="{887E9482-4C96-43B6-8987-C0A72EC286A9}" type="presParOf" srcId="{F7A2F2AE-C3EC-43FC-B25F-090E841B7058}" destId="{019B01ED-AA37-4504-A209-CFCD270EBD8C}" srcOrd="0" destOrd="0" presId="urn:microsoft.com/office/officeart/2005/8/layout/process1"/>
    <dgm:cxn modelId="{2710BEC6-A727-44ED-97C7-643F3B440C10}" type="presParOf" srcId="{F7A2F2AE-C3EC-43FC-B25F-090E841B7058}" destId="{54EA5AF1-79A0-45DF-B79B-9F2E6D7DAB07}" srcOrd="1" destOrd="0" presId="urn:microsoft.com/office/officeart/2005/8/layout/process1"/>
    <dgm:cxn modelId="{9C8BB3ED-CA0E-469E-803A-EA89E6882DA9}" type="presParOf" srcId="{54EA5AF1-79A0-45DF-B79B-9F2E6D7DAB07}" destId="{B92E4C64-195B-4838-A0FE-8E5CBD829741}" srcOrd="0" destOrd="0" presId="urn:microsoft.com/office/officeart/2005/8/layout/process1"/>
    <dgm:cxn modelId="{E318BAD4-7962-4534-A8B9-F13F82D916D0}" type="presParOf" srcId="{F7A2F2AE-C3EC-43FC-B25F-090E841B7058}" destId="{0D272161-1572-4388-8E62-BCF5D14871DA}" srcOrd="2" destOrd="0" presId="urn:microsoft.com/office/officeart/2005/8/layout/process1"/>
    <dgm:cxn modelId="{B51DC06F-C6A0-4FB4-8890-277C3391C414}" type="presParOf" srcId="{F7A2F2AE-C3EC-43FC-B25F-090E841B7058}" destId="{471C282A-392D-414A-913E-6C8955ACE80E}" srcOrd="3" destOrd="0" presId="urn:microsoft.com/office/officeart/2005/8/layout/process1"/>
    <dgm:cxn modelId="{8C5207D8-3C8F-461F-90C6-F7039B9FDE2C}" type="presParOf" srcId="{471C282A-392D-414A-913E-6C8955ACE80E}" destId="{7968D87F-9BA3-49CF-9046-E4176EAE08AA}" srcOrd="0" destOrd="0" presId="urn:microsoft.com/office/officeart/2005/8/layout/process1"/>
    <dgm:cxn modelId="{A021505D-2EF6-4C9F-9596-E37723F6449B}" type="presParOf" srcId="{F7A2F2AE-C3EC-43FC-B25F-090E841B7058}" destId="{21642693-5C77-4A9C-835F-42644119EE70}" srcOrd="4" destOrd="0" presId="urn:microsoft.com/office/officeart/2005/8/layout/process1"/>
    <dgm:cxn modelId="{04B9A3E2-3040-4E70-B464-71D59821D354}" type="presParOf" srcId="{F7A2F2AE-C3EC-43FC-B25F-090E841B7058}" destId="{C90522B2-5179-4C55-B065-D8EE0185BAC2}" srcOrd="5" destOrd="0" presId="urn:microsoft.com/office/officeart/2005/8/layout/process1"/>
    <dgm:cxn modelId="{A162AD9D-B6CE-4437-8A95-D9E119D47E1D}" type="presParOf" srcId="{C90522B2-5179-4C55-B065-D8EE0185BAC2}" destId="{9F85A03D-EC5B-472B-93BF-B9AA3A93E3DF}" srcOrd="0" destOrd="0" presId="urn:microsoft.com/office/officeart/2005/8/layout/process1"/>
    <dgm:cxn modelId="{D7E1B809-B693-477C-A9F2-D8CD7FB30D64}" type="presParOf" srcId="{F7A2F2AE-C3EC-43FC-B25F-090E841B7058}" destId="{4D020D4E-8565-4609-87DC-FF8D74A2D58E}" srcOrd="6" destOrd="0" presId="urn:microsoft.com/office/officeart/2005/8/layout/process1"/>
    <dgm:cxn modelId="{DBEFCBB3-65A7-465C-BB44-DECC61C1BB46}" type="presParOf" srcId="{F7A2F2AE-C3EC-43FC-B25F-090E841B7058}" destId="{6C26E0ED-3C04-4D28-8F78-791803B98705}" srcOrd="7" destOrd="0" presId="urn:microsoft.com/office/officeart/2005/8/layout/process1"/>
    <dgm:cxn modelId="{ABBFEB65-2B3F-4531-B5E9-F15FD48EE19F}" type="presParOf" srcId="{6C26E0ED-3C04-4D28-8F78-791803B98705}" destId="{0B88F7AB-F845-4A64-9D07-3563288D3ED5}" srcOrd="0" destOrd="0" presId="urn:microsoft.com/office/officeart/2005/8/layout/process1"/>
    <dgm:cxn modelId="{191CFF60-E9D7-43D7-B6BC-9D22BE328548}" type="presParOf" srcId="{F7A2F2AE-C3EC-43FC-B25F-090E841B7058}" destId="{4C1BBBB8-C0E1-480A-AA20-A50B4E181F2C}"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B01ED-AA37-4504-A209-CFCD270EBD8C}">
      <dsp:nvSpPr>
        <dsp:cNvPr id="0" name=""/>
        <dsp:cNvSpPr/>
      </dsp:nvSpPr>
      <dsp:spPr>
        <a:xfrm>
          <a:off x="3571" y="734615"/>
          <a:ext cx="1107281" cy="664368"/>
        </a:xfrm>
        <a:prstGeom prst="roundRect">
          <a:avLst>
            <a:gd name="adj" fmla="val 10000"/>
          </a:avLst>
        </a:prstGeom>
        <a:gradFill flip="none" rotWithShape="1">
          <a:gsLst>
            <a:gs pos="0">
              <a:srgbClr val="E72D2F">
                <a:lumMod val="100000"/>
              </a:srgbClr>
            </a:gs>
            <a:gs pos="0">
              <a:srgbClr val="E72D2F"/>
            </a:gs>
            <a:gs pos="100000">
              <a:srgbClr val="E72D2F">
                <a:lumMod val="68000"/>
              </a:srgbClr>
            </a:gs>
          </a:gsLst>
          <a:lin ang="0" scaled="1"/>
          <a:tileRect/>
        </a:gradFill>
        <a:ln>
          <a:noFill/>
        </a:ln>
        <a:effectLst/>
        <a:scene3d>
          <a:camera prst="orthographicFront"/>
          <a:lightRig rig="twoPt" dir="t"/>
        </a:scene3d>
        <a:sp3d prstMaterial="metal">
          <a:bevelT/>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Turn LED ON</a:t>
          </a:r>
          <a:endParaRPr lang="en-US" sz="1800" kern="1200" dirty="0"/>
        </a:p>
      </dsp:txBody>
      <dsp:txXfrm>
        <a:off x="3571" y="734615"/>
        <a:ext cx="1107281" cy="664368"/>
      </dsp:txXfrm>
    </dsp:sp>
    <dsp:sp modelId="{54EA5AF1-79A0-45DF-B79B-9F2E6D7DAB07}">
      <dsp:nvSpPr>
        <dsp:cNvPr id="0" name=""/>
        <dsp:cNvSpPr/>
      </dsp:nvSpPr>
      <dsp:spPr>
        <a:xfrm>
          <a:off x="1221581" y="929497"/>
          <a:ext cx="234743" cy="274605"/>
        </a:xfrm>
        <a:prstGeom prst="rightArrow">
          <a:avLst>
            <a:gd name="adj1" fmla="val 60000"/>
            <a:gd name="adj2" fmla="val 50000"/>
          </a:avLst>
        </a:prstGeom>
        <a:solidFill>
          <a:schemeClr val="accent4">
            <a:lumMod val="65000"/>
            <a:lumOff val="3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1221581" y="929497"/>
        <a:ext cx="234743" cy="274605"/>
      </dsp:txXfrm>
    </dsp:sp>
    <dsp:sp modelId="{0D272161-1572-4388-8E62-BCF5D14871DA}">
      <dsp:nvSpPr>
        <dsp:cNvPr id="0" name=""/>
        <dsp:cNvSpPr/>
      </dsp:nvSpPr>
      <dsp:spPr>
        <a:xfrm>
          <a:off x="1553765" y="734615"/>
          <a:ext cx="1107281" cy="664368"/>
        </a:xfrm>
        <a:prstGeom prst="roundRect">
          <a:avLst>
            <a:gd name="adj" fmla="val 10000"/>
          </a:avLst>
        </a:prstGeom>
        <a:gradFill flip="none" rotWithShape="1">
          <a:gsLst>
            <a:gs pos="0">
              <a:srgbClr val="E72D2F"/>
            </a:gs>
            <a:gs pos="0">
              <a:srgbClr val="E72D2F"/>
            </a:gs>
            <a:gs pos="100000">
              <a:srgbClr val="E72D2F">
                <a:lumMod val="68000"/>
              </a:srgbClr>
            </a:gs>
          </a:gsLst>
          <a:lin ang="2700000" scaled="1"/>
          <a:tileRect/>
        </a:gradFill>
        <a:ln>
          <a:noFill/>
        </a:ln>
        <a:effectLst/>
        <a:scene3d>
          <a:camera prst="orthographicFront"/>
          <a:lightRig rig="chilly" dir="t"/>
        </a:scene3d>
        <a:sp3d prstMaterial="metal">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Wait</a:t>
          </a:r>
          <a:endParaRPr lang="en-US" sz="1800" kern="1200" dirty="0"/>
        </a:p>
      </dsp:txBody>
      <dsp:txXfrm>
        <a:off x="1553765" y="734615"/>
        <a:ext cx="1107281" cy="664368"/>
      </dsp:txXfrm>
    </dsp:sp>
    <dsp:sp modelId="{471C282A-392D-414A-913E-6C8955ACE80E}">
      <dsp:nvSpPr>
        <dsp:cNvPr id="0" name=""/>
        <dsp:cNvSpPr/>
      </dsp:nvSpPr>
      <dsp:spPr>
        <a:xfrm>
          <a:off x="2771775" y="929497"/>
          <a:ext cx="234743" cy="274605"/>
        </a:xfrm>
        <a:prstGeom prst="rightArrow">
          <a:avLst>
            <a:gd name="adj1" fmla="val 60000"/>
            <a:gd name="adj2" fmla="val 50000"/>
          </a:avLst>
        </a:prstGeom>
        <a:solidFill>
          <a:schemeClr val="accent4">
            <a:lumMod val="65000"/>
            <a:lumOff val="3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2771775" y="929497"/>
        <a:ext cx="234743" cy="274605"/>
      </dsp:txXfrm>
    </dsp:sp>
    <dsp:sp modelId="{21642693-5C77-4A9C-835F-42644119EE70}">
      <dsp:nvSpPr>
        <dsp:cNvPr id="0" name=""/>
        <dsp:cNvSpPr/>
      </dsp:nvSpPr>
      <dsp:spPr>
        <a:xfrm>
          <a:off x="3103959" y="734615"/>
          <a:ext cx="1107281" cy="664368"/>
        </a:xfrm>
        <a:prstGeom prst="roundRect">
          <a:avLst>
            <a:gd name="adj" fmla="val 10000"/>
          </a:avLst>
        </a:prstGeom>
        <a:gradFill flip="none" rotWithShape="1">
          <a:gsLst>
            <a:gs pos="0">
              <a:srgbClr val="E72D2F"/>
            </a:gs>
            <a:gs pos="0">
              <a:srgbClr val="E72D2F"/>
            </a:gs>
            <a:gs pos="100000">
              <a:srgbClr val="E72D2F">
                <a:lumMod val="68000"/>
              </a:srgbClr>
            </a:gs>
          </a:gsLst>
          <a:lin ang="2700000" scaled="1"/>
          <a:tileRect/>
        </a:gradFill>
        <a:ln>
          <a:noFill/>
        </a:ln>
        <a:effectLst/>
        <a:scene3d>
          <a:camera prst="orthographicFront"/>
          <a:lightRig rig="chilly" dir="t"/>
        </a:scene3d>
        <a:sp3d prstMaterial="metal">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Turn LED OFF</a:t>
          </a:r>
          <a:endParaRPr lang="en-US" sz="1800" kern="1200" dirty="0"/>
        </a:p>
      </dsp:txBody>
      <dsp:txXfrm>
        <a:off x="3103959" y="734615"/>
        <a:ext cx="1107281" cy="664368"/>
      </dsp:txXfrm>
    </dsp:sp>
    <dsp:sp modelId="{C90522B2-5179-4C55-B065-D8EE0185BAC2}">
      <dsp:nvSpPr>
        <dsp:cNvPr id="0" name=""/>
        <dsp:cNvSpPr/>
      </dsp:nvSpPr>
      <dsp:spPr>
        <a:xfrm>
          <a:off x="4321968" y="929497"/>
          <a:ext cx="234743" cy="274605"/>
        </a:xfrm>
        <a:prstGeom prst="rightArrow">
          <a:avLst>
            <a:gd name="adj1" fmla="val 60000"/>
            <a:gd name="adj2" fmla="val 50000"/>
          </a:avLst>
        </a:prstGeom>
        <a:solidFill>
          <a:schemeClr val="accent4">
            <a:lumMod val="65000"/>
            <a:lumOff val="3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4321968" y="929497"/>
        <a:ext cx="234743" cy="274605"/>
      </dsp:txXfrm>
    </dsp:sp>
    <dsp:sp modelId="{4D020D4E-8565-4609-87DC-FF8D74A2D58E}">
      <dsp:nvSpPr>
        <dsp:cNvPr id="0" name=""/>
        <dsp:cNvSpPr/>
      </dsp:nvSpPr>
      <dsp:spPr>
        <a:xfrm>
          <a:off x="4654153" y="734615"/>
          <a:ext cx="1107281" cy="664368"/>
        </a:xfrm>
        <a:prstGeom prst="roundRect">
          <a:avLst>
            <a:gd name="adj" fmla="val 10000"/>
          </a:avLst>
        </a:prstGeom>
        <a:gradFill flip="none" rotWithShape="1">
          <a:gsLst>
            <a:gs pos="0">
              <a:srgbClr val="E72D2F"/>
            </a:gs>
            <a:gs pos="0">
              <a:srgbClr val="E72D2F"/>
            </a:gs>
            <a:gs pos="100000">
              <a:srgbClr val="E72D2F">
                <a:lumMod val="68000"/>
              </a:srgbClr>
            </a:gs>
          </a:gsLst>
          <a:lin ang="2700000" scaled="1"/>
          <a:tileRect/>
        </a:gradFill>
        <a:ln>
          <a:noFill/>
        </a:ln>
        <a:effectLst/>
        <a:scene3d>
          <a:camera prst="orthographicFront"/>
          <a:lightRig rig="chilly" dir="t"/>
        </a:scene3d>
        <a:sp3d prstMaterial="metal">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Wait</a:t>
          </a:r>
          <a:endParaRPr lang="en-US" sz="1800" kern="1200" dirty="0"/>
        </a:p>
      </dsp:txBody>
      <dsp:txXfrm>
        <a:off x="4654153" y="734615"/>
        <a:ext cx="1107281" cy="664368"/>
      </dsp:txXfrm>
    </dsp:sp>
    <dsp:sp modelId="{6C26E0ED-3C04-4D28-8F78-791803B98705}">
      <dsp:nvSpPr>
        <dsp:cNvPr id="0" name=""/>
        <dsp:cNvSpPr/>
      </dsp:nvSpPr>
      <dsp:spPr>
        <a:xfrm>
          <a:off x="5872162" y="929497"/>
          <a:ext cx="234743" cy="274605"/>
        </a:xfrm>
        <a:prstGeom prst="rightArrow">
          <a:avLst>
            <a:gd name="adj1" fmla="val 60000"/>
            <a:gd name="adj2" fmla="val 50000"/>
          </a:avLst>
        </a:prstGeom>
        <a:solidFill>
          <a:schemeClr val="accent4">
            <a:lumMod val="65000"/>
            <a:lumOff val="3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5872162" y="929497"/>
        <a:ext cx="234743" cy="274605"/>
      </dsp:txXfrm>
    </dsp:sp>
    <dsp:sp modelId="{4C1BBBB8-C0E1-480A-AA20-A50B4E181F2C}">
      <dsp:nvSpPr>
        <dsp:cNvPr id="0" name=""/>
        <dsp:cNvSpPr/>
      </dsp:nvSpPr>
      <dsp:spPr>
        <a:xfrm>
          <a:off x="6204346" y="734615"/>
          <a:ext cx="1107281" cy="664368"/>
        </a:xfrm>
        <a:prstGeom prst="roundRect">
          <a:avLst>
            <a:gd name="adj" fmla="val 10000"/>
          </a:avLst>
        </a:prstGeom>
        <a:gradFill flip="none" rotWithShape="1">
          <a:gsLst>
            <a:gs pos="0">
              <a:srgbClr val="E72D2F"/>
            </a:gs>
            <a:gs pos="0">
              <a:srgbClr val="E72D2F"/>
            </a:gs>
            <a:gs pos="100000">
              <a:srgbClr val="E72D2F">
                <a:lumMod val="68000"/>
              </a:srgbClr>
            </a:gs>
          </a:gsLst>
          <a:lin ang="2700000" scaled="1"/>
          <a:tileRect/>
        </a:gradFill>
        <a:ln>
          <a:noFill/>
        </a:ln>
        <a:effectLst/>
        <a:scene3d>
          <a:camera prst="orthographicFront"/>
          <a:lightRig rig="chilly" dir="t"/>
        </a:scene3d>
        <a:sp3d prstMaterial="metal">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Rinse &amp; Repeat</a:t>
          </a:r>
          <a:endParaRPr lang="en-US" sz="1800" kern="1200" dirty="0"/>
        </a:p>
      </dsp:txBody>
      <dsp:txXfrm>
        <a:off x="6204346" y="734615"/>
        <a:ext cx="1107281" cy="6643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488425-DAF2-4FC6-BBF2-92C5B527A070}" type="datetimeFigureOut">
              <a:rPr lang="en-US" smtClean="0"/>
              <a:pPr/>
              <a:t>10/11/2018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AB032E-19DE-4968-904E-08D2A49EE37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dt"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a:tabLst>
                <a:tab pos="723900" algn="l"/>
                <a:tab pos="1447800" algn="l"/>
                <a:tab pos="2171700" algn="l"/>
              </a:tabLst>
              <a:defRPr sz="2400">
                <a:solidFill>
                  <a:schemeClr val="bg1"/>
                </a:solidFill>
                <a:latin typeface="Arial" pitchFamily="34" charset="0"/>
                <a:ea typeface="MS PGothic" pitchFamily="34" charset="-128"/>
              </a:defRPr>
            </a:lvl1pPr>
            <a:lvl2pPr>
              <a:tabLst>
                <a:tab pos="723900" algn="l"/>
                <a:tab pos="1447800" algn="l"/>
                <a:tab pos="2171700" algn="l"/>
              </a:tabLst>
              <a:defRPr sz="2400">
                <a:solidFill>
                  <a:schemeClr val="bg1"/>
                </a:solidFill>
                <a:latin typeface="Arial" pitchFamily="34" charset="0"/>
                <a:ea typeface="MS PGothic" pitchFamily="34" charset="-128"/>
              </a:defRPr>
            </a:lvl2pPr>
            <a:lvl3pPr>
              <a:tabLst>
                <a:tab pos="723900" algn="l"/>
                <a:tab pos="1447800" algn="l"/>
                <a:tab pos="2171700" algn="l"/>
              </a:tabLst>
              <a:defRPr sz="2400">
                <a:solidFill>
                  <a:schemeClr val="bg1"/>
                </a:solidFill>
                <a:latin typeface="Arial" pitchFamily="34" charset="0"/>
                <a:ea typeface="MS PGothic" pitchFamily="34" charset="-128"/>
              </a:defRPr>
            </a:lvl3pPr>
            <a:lvl4pPr>
              <a:tabLst>
                <a:tab pos="723900" algn="l"/>
                <a:tab pos="1447800" algn="l"/>
                <a:tab pos="2171700" algn="l"/>
              </a:tabLst>
              <a:defRPr sz="2400">
                <a:solidFill>
                  <a:schemeClr val="bg1"/>
                </a:solidFill>
                <a:latin typeface="Arial" pitchFamily="34" charset="0"/>
                <a:ea typeface="MS PGothic" pitchFamily="34" charset="-128"/>
              </a:defRPr>
            </a:lvl4pPr>
            <a:lvl5pPr>
              <a:tabLst>
                <a:tab pos="723900" algn="l"/>
                <a:tab pos="1447800" algn="l"/>
                <a:tab pos="2171700" algn="l"/>
              </a:tabLst>
              <a:defRPr sz="24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Lst>
              <a:defRPr sz="24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Lst>
              <a:defRPr sz="24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Lst>
              <a:defRPr sz="24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Lst>
              <a:defRPr sz="2400">
                <a:solidFill>
                  <a:schemeClr val="bg1"/>
                </a:solidFill>
                <a:latin typeface="Arial" pitchFamily="34" charset="0"/>
                <a:ea typeface="MS PGothic" pitchFamily="34" charset="-128"/>
              </a:defRPr>
            </a:lvl9pPr>
          </a:lstStyle>
          <a:p>
            <a:pPr>
              <a:defRPr/>
            </a:pPr>
            <a:endParaRPr lang="en-US" sz="1000" smtClean="0">
              <a:solidFill>
                <a:srgbClr val="000000"/>
              </a:solidFill>
              <a:latin typeface="HelveticaNeueLT Pro 77 BdCn" pitchFamily="48" charset="0"/>
            </a:endParaRPr>
          </a:p>
          <a:p>
            <a:pPr>
              <a:defRPr/>
            </a:pPr>
            <a:fld id="{BD1623CE-7A5A-44F2-9294-8DEF7D534049}" type="slidenum">
              <a:rPr lang="en-US" sz="1000" smtClean="0">
                <a:solidFill>
                  <a:srgbClr val="000000"/>
                </a:solidFill>
                <a:latin typeface="HelveticaNeueLT Pro 77 BdCn" pitchFamily="48" charset="0"/>
              </a:rPr>
              <a:pPr>
                <a:defRPr/>
              </a:pPr>
              <a:t>6</a:t>
            </a:fld>
            <a:endParaRPr lang="en-US" sz="1000" smtClean="0">
              <a:solidFill>
                <a:srgbClr val="000000"/>
              </a:solidFill>
              <a:latin typeface="HelveticaNeueLT Pro 77 BdCn" pitchFamily="48" charset="0"/>
            </a:endParaRPr>
          </a:p>
        </p:txBody>
      </p:sp>
      <p:sp>
        <p:nvSpPr>
          <p:cNvPr id="14337" name="Text Box 1"/>
          <p:cNvSpPr>
            <a:spLocks noGrp="1" noRot="1" noChangeAspect="1" noChangeArrowheads="1"/>
          </p:cNvSpPr>
          <p:nvPr>
            <p:ph type="sldImg"/>
          </p:nvPr>
        </p:nvSpPr>
        <p:spPr>
          <a:xfrm>
            <a:off x="1143000" y="685800"/>
            <a:ext cx="4572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dirty="0" smtClean="0">
                <a:ea typeface="ＭＳ Ｐゴシック" charset="0"/>
                <a:cs typeface="+mn-cs"/>
              </a:rPr>
              <a:t>Look up analog ref</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64CF2E0-CCC4-4E1E-9902-C3C36AB3FDA4}" type="datetimeFigureOut">
              <a:rPr lang="en-US" smtClean="0"/>
              <a:pPr/>
              <a:t>10/11/2018</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pPr/>
              <a:t>‹#›</a:t>
            </a:fld>
            <a:endParaRPr kumimoji="0" lang="en-US" sz="1400" dirty="0">
              <a:solidFill>
                <a:srgbClr val="FFFFFF"/>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10/11/2018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10/11/2018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10/11/2018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10/11/2018</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pPr/>
              <a:t>10/11/2018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pPr/>
              <a:t>10/11/2018</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pPr/>
              <a:t>10/11/2018</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10/11/2018</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10/11/2018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10/11/2018</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kumimoji="0" lang="en-US" dirty="0"/>
          </a:p>
        </p:txBody>
      </p:sp>
      <p:sp>
        <p:nvSpPr>
          <p:cNvPr id="7" name="Slide Number Placeholder 6"/>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10/11/2018</a:t>
            </a:fld>
            <a:endParaRPr lang="en-US" sz="1400" dirty="0">
              <a:solidFill>
                <a:schemeClr val="tx2"/>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arduino.cc/en/Reference/NoTone"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gif"/><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b="1" dirty="0" smtClean="0"/>
              <a:t>Instructor: Andrew </a:t>
            </a:r>
            <a:r>
              <a:rPr lang="en-US" b="1" dirty="0" err="1" smtClean="0"/>
              <a:t>Denio</a:t>
            </a:r>
            <a:endParaRPr lang="en-US" b="1" dirty="0"/>
          </a:p>
        </p:txBody>
      </p:sp>
      <p:sp>
        <p:nvSpPr>
          <p:cNvPr id="3" name="Title 2"/>
          <p:cNvSpPr>
            <a:spLocks noGrp="1"/>
          </p:cNvSpPr>
          <p:nvPr>
            <p:ph type="ctrTitle"/>
          </p:nvPr>
        </p:nvSpPr>
        <p:spPr/>
        <p:txBody>
          <a:bodyPr/>
          <a:lstStyle/>
          <a:p>
            <a:r>
              <a:rPr lang="en-US" b="1" dirty="0" smtClean="0"/>
              <a:t>Introduction to </a:t>
            </a:r>
            <a:r>
              <a:rPr lang="en-US" b="1" dirty="0" err="1" smtClean="0"/>
              <a:t>Arduino</a:t>
            </a:r>
            <a:r>
              <a:rPr lang="en-US" dirty="0" smtClean="0"/>
              <a:t/>
            </a:r>
            <a:br>
              <a:rPr lang="en-US" dirty="0" smtClean="0"/>
            </a:br>
            <a:r>
              <a:rPr lang="en-US" sz="3000" dirty="0" smtClean="0"/>
              <a:t>Space Apps 2018 Data </a:t>
            </a:r>
            <a:r>
              <a:rPr lang="en-US" sz="3000" dirty="0" err="1" smtClean="0"/>
              <a:t>Bootcamp</a:t>
            </a:r>
            <a:endParaRPr lang="en-US" sz="3000" dirty="0"/>
          </a:p>
        </p:txBody>
      </p:sp>
      <p:pic>
        <p:nvPicPr>
          <p:cNvPr id="5" name="Picture 4" descr="A000066_iso_grande.png"/>
          <p:cNvPicPr>
            <a:picLocks noChangeAspect="1"/>
          </p:cNvPicPr>
          <p:nvPr/>
        </p:nvPicPr>
        <p:blipFill>
          <a:blip r:embed="rId2" cstate="print"/>
          <a:stretch>
            <a:fillRect/>
          </a:stretch>
        </p:blipFill>
        <p:spPr>
          <a:xfrm>
            <a:off x="2743200" y="3657600"/>
            <a:ext cx="3753853" cy="29718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p:txBody>
          <a:bodyPr/>
          <a:lstStyle/>
          <a:p>
            <a:endParaRPr lang="en-US" dirty="0"/>
          </a:p>
        </p:txBody>
      </p:sp>
      <p:pic>
        <p:nvPicPr>
          <p:cNvPr id="7" name="Picture 4"/>
          <p:cNvPicPr>
            <a:picLocks noChangeAspect="1" noChangeArrowheads="1"/>
          </p:cNvPicPr>
          <p:nvPr/>
        </p:nvPicPr>
        <p:blipFill>
          <a:blip r:embed="rId2" cstate="print"/>
          <a:srcRect/>
          <a:stretch>
            <a:fillRect/>
          </a:stretch>
        </p:blipFill>
        <p:spPr bwMode="auto">
          <a:xfrm>
            <a:off x="4800600" y="409575"/>
            <a:ext cx="3876675" cy="5915025"/>
          </a:xfrm>
          <a:prstGeom prst="rect">
            <a:avLst/>
          </a:prstGeom>
          <a:noFill/>
          <a:ln w="9525">
            <a:noFill/>
            <a:miter lim="800000"/>
            <a:headEnd/>
            <a:tailEnd/>
          </a:ln>
          <a:effectLst/>
        </p:spPr>
      </p:pic>
      <p:pic>
        <p:nvPicPr>
          <p:cNvPr id="8" name="Picture 5"/>
          <p:cNvPicPr>
            <a:picLocks noChangeAspect="1" noChangeArrowheads="1"/>
          </p:cNvPicPr>
          <p:nvPr/>
        </p:nvPicPr>
        <p:blipFill>
          <a:blip r:embed="rId3" cstate="print"/>
          <a:srcRect/>
          <a:stretch>
            <a:fillRect/>
          </a:stretch>
        </p:blipFill>
        <p:spPr bwMode="auto">
          <a:xfrm>
            <a:off x="628650" y="1600200"/>
            <a:ext cx="3867150" cy="4752975"/>
          </a:xfrm>
          <a:prstGeom prst="rect">
            <a:avLst/>
          </a:prstGeom>
          <a:noFill/>
          <a:ln w="9525">
            <a:noFill/>
            <a:miter lim="800000"/>
            <a:headEnd/>
            <a:tailEnd/>
          </a:ln>
          <a:effectLst/>
        </p:spPr>
      </p:pic>
      <p:sp>
        <p:nvSpPr>
          <p:cNvPr id="9" name="Title 8"/>
          <p:cNvSpPr>
            <a:spLocks noGrp="1"/>
          </p:cNvSpPr>
          <p:nvPr>
            <p:ph type="title"/>
          </p:nvPr>
        </p:nvSpPr>
        <p:spPr/>
        <p:txBody>
          <a:bodyPr/>
          <a:lstStyle/>
          <a:p>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Project </a:t>
            </a:r>
            <a:r>
              <a:rPr lang="en-US" dirty="0" smtClean="0"/>
              <a:t>#11 </a:t>
            </a:r>
            <a:r>
              <a:rPr lang="en-US" dirty="0" smtClean="0"/>
              <a:t>– </a:t>
            </a:r>
            <a:r>
              <a:rPr lang="en-US" dirty="0" smtClean="0"/>
              <a:t>Button and LED</a:t>
            </a:r>
            <a:endParaRPr lang="en-US" dirty="0"/>
          </a:p>
        </p:txBody>
      </p:sp>
      <p:sp>
        <p:nvSpPr>
          <p:cNvPr id="3" name="Content Placeholder 2"/>
          <p:cNvSpPr>
            <a:spLocks noGrp="1"/>
          </p:cNvSpPr>
          <p:nvPr>
            <p:ph idx="1"/>
          </p:nvPr>
        </p:nvSpPr>
        <p:spPr>
          <a:xfrm>
            <a:off x="914400" y="1447800"/>
            <a:ext cx="7772400" cy="4876800"/>
          </a:xfrm>
        </p:spPr>
        <p:txBody>
          <a:bodyPr>
            <a:normAutofit/>
          </a:bodyPr>
          <a:lstStyle/>
          <a:p>
            <a:r>
              <a:rPr lang="en-US" dirty="0" smtClean="0"/>
              <a:t>Challenge 11a – </a:t>
            </a:r>
            <a:r>
              <a:rPr lang="en-US" dirty="0" smtClean="0"/>
              <a:t>Connect pin C of button to 10 </a:t>
            </a:r>
            <a:r>
              <a:rPr lang="en-US" dirty="0" err="1" smtClean="0"/>
              <a:t>kOhm</a:t>
            </a:r>
            <a:r>
              <a:rPr lang="en-US" dirty="0" smtClean="0"/>
              <a:t> resistor and connect it to GND rail.  Connect pin B on button with jumper wire to 5V rail.  Run jumper wire from pin D on button to Arduino pin 3.  Hook up an LED to Arduino pin 7.</a:t>
            </a:r>
          </a:p>
          <a:p>
            <a:endParaRPr lang="en-US" dirty="0"/>
          </a:p>
          <a:p>
            <a:r>
              <a:rPr lang="en-US" dirty="0" smtClean="0"/>
              <a:t>Open the example, upload code, and play with the button.  </a:t>
            </a:r>
          </a:p>
          <a:p>
            <a:endParaRPr lang="en-US" dirty="0"/>
          </a:p>
          <a:p>
            <a:r>
              <a:rPr lang="en-US" dirty="0" smtClean="0"/>
              <a:t>Challenge 11b – Combine Switch (10a) and Button (11a) codes to have a program to use a button to turn LEDs using both a switch and a button. </a:t>
            </a:r>
          </a:p>
        </p:txBody>
      </p:sp>
    </p:spTree>
    <p:extLst>
      <p:ext uri="{BB962C8B-B14F-4D97-AF65-F5344CB8AC3E}">
        <p14:creationId xmlns:p14="http://schemas.microsoft.com/office/powerpoint/2010/main" val="288449212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s://upload.wikimedia.org/wikipedia/commons/thumb/b/b5/International_Morse_Code.svg/1000px-International_Morse_Code.svg.png"/>
          <p:cNvPicPr>
            <a:picLocks noChangeAspect="1" noChangeArrowheads="1"/>
          </p:cNvPicPr>
          <p:nvPr/>
        </p:nvPicPr>
        <p:blipFill>
          <a:blip r:embed="rId2" cstate="print"/>
          <a:srcRect/>
          <a:stretch>
            <a:fillRect/>
          </a:stretch>
        </p:blipFill>
        <p:spPr bwMode="auto">
          <a:xfrm>
            <a:off x="1981200" y="228600"/>
            <a:ext cx="4965710" cy="6400800"/>
          </a:xfrm>
          <a:prstGeom prst="rect">
            <a:avLst/>
          </a:prstGeom>
          <a:noFill/>
        </p:spPr>
      </p:pic>
    </p:spTree>
    <p:extLst>
      <p:ext uri="{BB962C8B-B14F-4D97-AF65-F5344CB8AC3E}">
        <p14:creationId xmlns:p14="http://schemas.microsoft.com/office/powerpoint/2010/main" val="373226209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pPr eaLnBrk="1" hangingPunct="1">
              <a:defRPr/>
            </a:pPr>
            <a:r>
              <a:rPr lang="en-US" dirty="0" smtClean="0"/>
              <a:t>Project </a:t>
            </a:r>
            <a:r>
              <a:rPr lang="en-US" dirty="0" smtClean="0"/>
              <a:t>#12 </a:t>
            </a:r>
            <a:r>
              <a:rPr lang="en-US" dirty="0" smtClean="0"/>
              <a:t>– </a:t>
            </a:r>
            <a:r>
              <a:rPr lang="en-US" dirty="0" smtClean="0"/>
              <a:t>Morse Code with Button and Buzzer</a:t>
            </a:r>
            <a:endParaRPr lang="en-US" dirty="0"/>
          </a:p>
        </p:txBody>
      </p:sp>
      <p:sp>
        <p:nvSpPr>
          <p:cNvPr id="3" name="Content Placeholder 2"/>
          <p:cNvSpPr>
            <a:spLocks noGrp="1"/>
          </p:cNvSpPr>
          <p:nvPr>
            <p:ph idx="1"/>
          </p:nvPr>
        </p:nvSpPr>
        <p:spPr>
          <a:xfrm>
            <a:off x="914400" y="1447800"/>
            <a:ext cx="7772400" cy="4876800"/>
          </a:xfrm>
        </p:spPr>
        <p:txBody>
          <a:bodyPr>
            <a:normAutofit/>
          </a:bodyPr>
          <a:lstStyle/>
          <a:p>
            <a:r>
              <a:rPr lang="en-US" dirty="0" smtClean="0"/>
              <a:t>Challenge 12a – </a:t>
            </a:r>
            <a:r>
              <a:rPr lang="en-US" dirty="0" smtClean="0"/>
              <a:t>Connect pin C of button to 10 </a:t>
            </a:r>
            <a:r>
              <a:rPr lang="en-US" dirty="0" err="1" smtClean="0"/>
              <a:t>kOhm</a:t>
            </a:r>
            <a:r>
              <a:rPr lang="en-US" dirty="0" smtClean="0"/>
              <a:t> resistor and connect it to GND rail.  Connect pin B on button with jumper wire to 5V rail.  Run jumper wire from pin D on button to Arduino pin 3.  Hook up an LED to Arduino pin 7.  Hook up piezo buzzer to pin 8.</a:t>
            </a:r>
          </a:p>
          <a:p>
            <a:endParaRPr lang="en-US" dirty="0"/>
          </a:p>
          <a:p>
            <a:r>
              <a:rPr lang="en-US" dirty="0" smtClean="0"/>
              <a:t>Open the example, upload code, and play with the button.  </a:t>
            </a:r>
          </a:p>
        </p:txBody>
      </p:sp>
    </p:spTree>
    <p:extLst>
      <p:ext uri="{BB962C8B-B14F-4D97-AF65-F5344CB8AC3E}">
        <p14:creationId xmlns:p14="http://schemas.microsoft.com/office/powerpoint/2010/main" val="2997074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normAutofit/>
          </a:bodyPr>
          <a:lstStyle/>
          <a:p>
            <a:r>
              <a:rPr lang="en-US" b="1" dirty="0" smtClean="0"/>
              <a:t>Servos</a:t>
            </a:r>
            <a:r>
              <a:rPr lang="en-US" dirty="0" smtClean="0"/>
              <a:t/>
            </a:r>
            <a:br>
              <a:rPr lang="en-US" dirty="0" smtClean="0"/>
            </a:br>
            <a:r>
              <a:rPr lang="en-US" dirty="0" smtClean="0"/>
              <a:t>I like to move it, move it</a:t>
            </a:r>
            <a:endParaRPr lang="en-US" sz="3000" dirty="0"/>
          </a:p>
        </p:txBody>
      </p:sp>
    </p:spTree>
    <p:extLst>
      <p:ext uri="{BB962C8B-B14F-4D97-AF65-F5344CB8AC3E}">
        <p14:creationId xmlns:p14="http://schemas.microsoft.com/office/powerpoint/2010/main" val="53989892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p:txBody>
          <a:bodyPr/>
          <a:lstStyle/>
          <a:p>
            <a:r>
              <a:rPr lang="en-US" dirty="0" smtClean="0"/>
              <a:t>The </a:t>
            </a:r>
            <a:r>
              <a:rPr lang="en-US" dirty="0" smtClean="0"/>
              <a:t>Sweeping Servo</a:t>
            </a:r>
          </a:p>
          <a:p>
            <a:endParaRPr lang="en-US" dirty="0"/>
          </a:p>
        </p:txBody>
      </p:sp>
    </p:spTree>
    <p:extLst>
      <p:ext uri="{BB962C8B-B14F-4D97-AF65-F5344CB8AC3E}">
        <p14:creationId xmlns:p14="http://schemas.microsoft.com/office/powerpoint/2010/main" val="7877704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The Sweeping </a:t>
            </a:r>
            <a:r>
              <a:rPr kumimoji="0" lang="en-US" sz="4000" b="0" i="0" u="none" strike="noStrike" kern="1200" cap="none" spc="0" normalizeH="0" baseline="0" noProof="0" dirty="0" smtClean="0">
                <a:ln>
                  <a:noFill/>
                </a:ln>
                <a:solidFill>
                  <a:schemeClr val="tx2"/>
                </a:solidFill>
                <a:effectLst/>
                <a:uLnTx/>
                <a:uFillTx/>
                <a:latin typeface="+mj-lt"/>
                <a:ea typeface="+mj-ea"/>
                <a:cs typeface="+mj-cs"/>
              </a:rPr>
              <a:t>Servo</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pic>
        <p:nvPicPr>
          <p:cNvPr id="4" name="Picture 3" descr="servos1.jpg"/>
          <p:cNvPicPr>
            <a:picLocks noChangeAspect="1"/>
          </p:cNvPicPr>
          <p:nvPr/>
        </p:nvPicPr>
        <p:blipFill>
          <a:blip r:embed="rId2" cstate="print"/>
          <a:stretch>
            <a:fillRect/>
          </a:stretch>
        </p:blipFill>
        <p:spPr>
          <a:xfrm>
            <a:off x="1752600" y="1143000"/>
            <a:ext cx="5022850" cy="5268366"/>
          </a:xfrm>
          <a:prstGeom prst="rect">
            <a:avLst/>
          </a:prstGeom>
        </p:spPr>
      </p:pic>
    </p:spTree>
    <p:extLst>
      <p:ext uri="{BB962C8B-B14F-4D97-AF65-F5344CB8AC3E}">
        <p14:creationId xmlns:p14="http://schemas.microsoft.com/office/powerpoint/2010/main" val="38425575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The Sweeping </a:t>
            </a:r>
            <a:r>
              <a:rPr kumimoji="0" lang="en-US" sz="4000" b="0" i="0" u="none" strike="noStrike" kern="1200" cap="none" spc="0" normalizeH="0" baseline="0" noProof="0" dirty="0" smtClean="0">
                <a:ln>
                  <a:noFill/>
                </a:ln>
                <a:solidFill>
                  <a:schemeClr val="tx2"/>
                </a:solidFill>
                <a:effectLst/>
                <a:uLnTx/>
                <a:uFillTx/>
                <a:latin typeface="+mj-lt"/>
                <a:ea typeface="+mj-ea"/>
                <a:cs typeface="+mj-cs"/>
              </a:rPr>
              <a:t>Servo</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6" name="Content Placeholder 2"/>
          <p:cNvSpPr txBox="1">
            <a:spLocks/>
          </p:cNvSpPr>
          <p:nvPr/>
        </p:nvSpPr>
        <p:spPr>
          <a:xfrm>
            <a:off x="914400" y="1219200"/>
            <a:ext cx="7772400" cy="5181600"/>
          </a:xfrm>
          <a:prstGeom prst="rect">
            <a:avLst/>
          </a:prstGeom>
        </p:spPr>
        <p:txBody>
          <a:bodyPr>
            <a:normAutofit fontScale="92500" lnSpcReduction="10000"/>
          </a:bodyPr>
          <a:lstStyle/>
          <a:p>
            <a:pPr marL="274320" lvl="0" indent="-274320" fontAlgn="base">
              <a:spcBef>
                <a:spcPts val="580"/>
              </a:spcBef>
              <a:buClr>
                <a:schemeClr val="accent1"/>
              </a:buClr>
              <a:buSzPct val="85000"/>
              <a:buFont typeface="Wingdings 2"/>
              <a:buChar char=""/>
              <a:defRPr/>
            </a:pPr>
            <a:r>
              <a:rPr lang="en-US" sz="2600" dirty="0" smtClean="0"/>
              <a:t>Servo motors are great devices that can turn to a specified position.</a:t>
            </a:r>
          </a:p>
          <a:p>
            <a:pPr marL="274320" lvl="0" indent="-274320" fontAlgn="base">
              <a:spcBef>
                <a:spcPts val="580"/>
              </a:spcBef>
              <a:buClr>
                <a:schemeClr val="accent1"/>
              </a:buClr>
              <a:buSzPct val="85000"/>
              <a:buFont typeface="Wingdings 2"/>
              <a:buChar char=""/>
              <a:defRPr/>
            </a:pPr>
            <a:endParaRPr lang="en-US" sz="2600" dirty="0" smtClean="0"/>
          </a:p>
          <a:p>
            <a:pPr marL="274320" lvl="0" indent="-274320" fontAlgn="base">
              <a:spcBef>
                <a:spcPts val="580"/>
              </a:spcBef>
              <a:buClr>
                <a:schemeClr val="accent1"/>
              </a:buClr>
              <a:buSzPct val="85000"/>
              <a:buFont typeface="Wingdings 2"/>
              <a:buChar char=""/>
              <a:defRPr/>
            </a:pPr>
            <a:r>
              <a:rPr lang="en-US" sz="2600" dirty="0" smtClean="0"/>
              <a:t>Usually, they have a servo arm that can turn 180 degrees. Using the </a:t>
            </a:r>
            <a:r>
              <a:rPr lang="en-US" sz="2600" dirty="0" err="1" smtClean="0"/>
              <a:t>Arduino</a:t>
            </a:r>
            <a:r>
              <a:rPr lang="en-US" sz="2600" dirty="0" smtClean="0"/>
              <a:t>, we can tell a servo to go to a specified position and it will go there. As simple as that!</a:t>
            </a:r>
          </a:p>
          <a:p>
            <a:pPr marL="274320" lvl="0" indent="-274320" fontAlgn="base">
              <a:spcBef>
                <a:spcPts val="580"/>
              </a:spcBef>
              <a:buClr>
                <a:schemeClr val="accent1"/>
              </a:buClr>
              <a:buSzPct val="85000"/>
              <a:buFont typeface="Wingdings 2"/>
              <a:buChar char=""/>
              <a:defRPr/>
            </a:pPr>
            <a:endParaRPr lang="en-US" sz="2600" dirty="0" smtClean="0"/>
          </a:p>
          <a:p>
            <a:pPr marL="274320" lvl="0" indent="-274320" fontAlgn="base">
              <a:spcBef>
                <a:spcPts val="580"/>
              </a:spcBef>
              <a:buClr>
                <a:schemeClr val="accent1"/>
              </a:buClr>
              <a:buSzPct val="85000"/>
              <a:buFont typeface="Wingdings 2"/>
              <a:buChar char=""/>
              <a:defRPr/>
            </a:pPr>
            <a:r>
              <a:rPr lang="en-US" sz="2600" dirty="0" smtClean="0"/>
              <a:t>Servo motors were first used in the Remote Control (RC) world, usually to control the steering of RC cars or the flaps on a RC plane. With time, they found their uses in robotics, automation, and of course, the </a:t>
            </a:r>
            <a:r>
              <a:rPr lang="en-US" sz="2600" dirty="0" err="1" smtClean="0"/>
              <a:t>Arduino</a:t>
            </a:r>
            <a:r>
              <a:rPr lang="en-US" sz="2600" dirty="0" smtClean="0"/>
              <a:t> world.</a:t>
            </a:r>
          </a:p>
          <a:p>
            <a:pPr marL="274320" lvl="0" indent="-274320" fontAlgn="base">
              <a:spcBef>
                <a:spcPts val="580"/>
              </a:spcBef>
              <a:buClr>
                <a:schemeClr val="accent1"/>
              </a:buClr>
              <a:buSzPct val="85000"/>
              <a:buFont typeface="Wingdings 2"/>
              <a:buChar char=""/>
              <a:defRPr/>
            </a:pPr>
            <a:endParaRPr lang="en-US" sz="2600" dirty="0" smtClean="0"/>
          </a:p>
          <a:p>
            <a:pPr marL="274320" lvl="0" indent="-274320" fontAlgn="base">
              <a:spcBef>
                <a:spcPts val="580"/>
              </a:spcBef>
              <a:buClr>
                <a:schemeClr val="accent1"/>
              </a:buClr>
              <a:buSzPct val="85000"/>
              <a:buFont typeface="Wingdings 2"/>
              <a:buChar char=""/>
              <a:defRPr/>
            </a:pPr>
            <a:r>
              <a:rPr lang="en-US" sz="2600" dirty="0" smtClean="0"/>
              <a:t>Here we will see how to connect a servo motor and then how to turn it to different positions.</a:t>
            </a:r>
          </a:p>
          <a:p>
            <a:pPr marL="274320" lvl="0" indent="-274320" fontAlgn="base">
              <a:spcBef>
                <a:spcPts val="580"/>
              </a:spcBef>
              <a:buClr>
                <a:schemeClr val="accent1"/>
              </a:buClr>
              <a:buSzPct val="85000"/>
              <a:buFont typeface="Wingdings 2"/>
              <a:buChar char=""/>
              <a:defRPr/>
            </a:pPr>
            <a:endParaRPr lang="en-US" sz="2600" dirty="0" smtClean="0"/>
          </a:p>
          <a:p>
            <a:pPr marL="274320" marR="0" lvl="0" indent="-274320" algn="l" defTabSz="914400" rtl="0" eaLnBrk="1" fontAlgn="base"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630391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The Sweeping </a:t>
            </a:r>
            <a:r>
              <a:rPr kumimoji="0" lang="en-US" sz="4000" b="0" i="0" u="none" strike="noStrike" kern="1200" cap="none" spc="0" normalizeH="0" baseline="0" noProof="0" dirty="0" smtClean="0">
                <a:ln>
                  <a:noFill/>
                </a:ln>
                <a:solidFill>
                  <a:schemeClr val="tx2"/>
                </a:solidFill>
                <a:effectLst/>
                <a:uLnTx/>
                <a:uFillTx/>
                <a:latin typeface="+mj-lt"/>
                <a:ea typeface="+mj-ea"/>
                <a:cs typeface="+mj-cs"/>
              </a:rPr>
              <a:t>Servo</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6" name="Content Placeholder 2"/>
          <p:cNvSpPr txBox="1">
            <a:spLocks/>
          </p:cNvSpPr>
          <p:nvPr/>
        </p:nvSpPr>
        <p:spPr>
          <a:xfrm>
            <a:off x="914400" y="1219200"/>
            <a:ext cx="7772400" cy="5181600"/>
          </a:xfrm>
          <a:prstGeom prst="rect">
            <a:avLst/>
          </a:prstGeom>
        </p:spPr>
        <p:txBody>
          <a:bodyPr>
            <a:normAutofit/>
          </a:bodyPr>
          <a:lstStyle/>
          <a:p>
            <a:r>
              <a:rPr lang="en-US" sz="2800" dirty="0" smtClean="0"/>
              <a:t>The position of the servo motor is set by the length of a pulse. The servo expects to receive a pulse roughly every 20 milliseconds. If that pulse is high for 1 millisecond, then the servo angle will be zero, if it is 1.5 milliseconds, then it will be at its centre position and if it is 2 milliseconds it will be at 180 degrees.</a:t>
            </a:r>
          </a:p>
          <a:p>
            <a:endParaRPr lang="en-US" sz="4000" dirty="0" smtClean="0"/>
          </a:p>
          <a:p>
            <a:r>
              <a:rPr lang="en-US" sz="2800" dirty="0" smtClean="0"/>
              <a:t>The end points of the servo can vary and many servos only turn through about 170 degrees. You can also buy 'continuous' servos that can rotate through the full 360 degrees.</a:t>
            </a:r>
          </a:p>
          <a:p>
            <a:pPr marL="274320" lvl="0" indent="-274320" fontAlgn="base">
              <a:spcBef>
                <a:spcPts val="580"/>
              </a:spcBef>
              <a:buClr>
                <a:schemeClr val="accent1"/>
              </a:buClr>
              <a:buSzPct val="85000"/>
              <a:buFont typeface="Wingdings 2"/>
              <a:buChar char=""/>
              <a:defRPr/>
            </a:pPr>
            <a:endParaRPr lang="en-US" sz="2600" dirty="0" smtClean="0"/>
          </a:p>
          <a:p>
            <a:pPr marL="274320" marR="0" lvl="0" indent="-274320" algn="l" defTabSz="914400" rtl="0" eaLnBrk="1" fontAlgn="base"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6" name="Picture 2" descr="learn_arduino_servos.png"/>
          <p:cNvPicPr>
            <a:picLocks noChangeAspect="1" noChangeArrowheads="1"/>
          </p:cNvPicPr>
          <p:nvPr/>
        </p:nvPicPr>
        <p:blipFill>
          <a:blip r:embed="rId2" cstate="print"/>
          <a:srcRect/>
          <a:stretch>
            <a:fillRect/>
          </a:stretch>
        </p:blipFill>
        <p:spPr bwMode="auto">
          <a:xfrm>
            <a:off x="4495800" y="3422475"/>
            <a:ext cx="1600200" cy="962925"/>
          </a:xfrm>
          <a:prstGeom prst="rect">
            <a:avLst/>
          </a:prstGeom>
          <a:noFill/>
        </p:spPr>
      </p:pic>
    </p:spTree>
    <p:extLst>
      <p:ext uri="{BB962C8B-B14F-4D97-AF65-F5344CB8AC3E}">
        <p14:creationId xmlns:p14="http://schemas.microsoft.com/office/powerpoint/2010/main" val="28711919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The Sweeping </a:t>
            </a:r>
            <a:r>
              <a:rPr kumimoji="0" lang="en-US" sz="4000" b="0" i="0" u="none" strike="noStrike" kern="1200" cap="none" spc="0" normalizeH="0" baseline="0" noProof="0" dirty="0" smtClean="0">
                <a:ln>
                  <a:noFill/>
                </a:ln>
                <a:solidFill>
                  <a:schemeClr val="tx2"/>
                </a:solidFill>
                <a:effectLst/>
                <a:uLnTx/>
                <a:uFillTx/>
                <a:latin typeface="+mj-lt"/>
                <a:ea typeface="+mj-ea"/>
                <a:cs typeface="+mj-cs"/>
              </a:rPr>
              <a:t>Servo</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6" name="Content Placeholder 2"/>
          <p:cNvSpPr txBox="1">
            <a:spLocks/>
          </p:cNvSpPr>
          <p:nvPr/>
        </p:nvSpPr>
        <p:spPr>
          <a:xfrm>
            <a:off x="914400" y="1219200"/>
            <a:ext cx="7772400" cy="5181600"/>
          </a:xfrm>
          <a:prstGeom prst="rect">
            <a:avLst/>
          </a:prstGeom>
        </p:spPr>
        <p:txBody>
          <a:bodyPr>
            <a:normAutofit/>
          </a:bodyPr>
          <a:lstStyle/>
          <a:p>
            <a:pPr marL="274320" lvl="0" indent="-274320" fontAlgn="base">
              <a:spcBef>
                <a:spcPts val="580"/>
              </a:spcBef>
              <a:buClr>
                <a:schemeClr val="accent1"/>
              </a:buClr>
              <a:buSzPct val="85000"/>
              <a:buFont typeface="Wingdings 2"/>
              <a:buChar char=""/>
              <a:defRPr/>
            </a:pPr>
            <a:r>
              <a:rPr lang="en-US" sz="2600" dirty="0" smtClean="0"/>
              <a:t>A servo motor has everything built in: a motor, a feedback circuit, and most important, a motor driver. It just needs one power line, one ground, and one control pin.</a:t>
            </a:r>
          </a:p>
          <a:p>
            <a:pPr marL="274320" lvl="0" indent="-274320" fontAlgn="base">
              <a:spcBef>
                <a:spcPts val="580"/>
              </a:spcBef>
              <a:buClr>
                <a:schemeClr val="accent1"/>
              </a:buClr>
              <a:buSzPct val="85000"/>
              <a:buFont typeface="Wingdings 2"/>
              <a:buChar char=""/>
              <a:defRPr/>
            </a:pPr>
            <a:endParaRPr lang="en-US" sz="2600" dirty="0" smtClean="0"/>
          </a:p>
          <a:p>
            <a:pPr marL="274320" marR="0" lvl="0" indent="-274320" algn="l" defTabSz="914400" rtl="0" eaLnBrk="1" fontAlgn="base"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Picture 3" descr="howservoswork_1245415989.jpg"/>
          <p:cNvPicPr>
            <a:picLocks noChangeAspect="1"/>
          </p:cNvPicPr>
          <p:nvPr/>
        </p:nvPicPr>
        <p:blipFill>
          <a:blip r:embed="rId2" cstate="print"/>
          <a:stretch>
            <a:fillRect/>
          </a:stretch>
        </p:blipFill>
        <p:spPr>
          <a:xfrm>
            <a:off x="304800" y="2590800"/>
            <a:ext cx="5334000" cy="3982720"/>
          </a:xfrm>
          <a:prstGeom prst="rect">
            <a:avLst/>
          </a:prstGeom>
        </p:spPr>
      </p:pic>
      <p:pic>
        <p:nvPicPr>
          <p:cNvPr id="5" name="Picture 4" descr="530ff5805ae94409c328b98dfc84912b.media.300x281.jpg"/>
          <p:cNvPicPr>
            <a:picLocks noChangeAspect="1"/>
          </p:cNvPicPr>
          <p:nvPr/>
        </p:nvPicPr>
        <p:blipFill>
          <a:blip r:embed="rId3" cstate="print"/>
          <a:stretch>
            <a:fillRect/>
          </a:stretch>
        </p:blipFill>
        <p:spPr>
          <a:xfrm>
            <a:off x="5715000" y="3214878"/>
            <a:ext cx="3238636" cy="3033522"/>
          </a:xfrm>
          <a:prstGeom prst="rect">
            <a:avLst/>
          </a:prstGeom>
        </p:spPr>
      </p:pic>
    </p:spTree>
    <p:extLst>
      <p:ext uri="{BB962C8B-B14F-4D97-AF65-F5344CB8AC3E}">
        <p14:creationId xmlns:p14="http://schemas.microsoft.com/office/powerpoint/2010/main" val="2090793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The Sweeping </a:t>
            </a:r>
            <a:r>
              <a:rPr kumimoji="0" lang="en-US" sz="4000" b="0" i="0" u="none" strike="noStrike" kern="1200" cap="none" spc="0" normalizeH="0" baseline="0" noProof="0" dirty="0" smtClean="0">
                <a:ln>
                  <a:noFill/>
                </a:ln>
                <a:solidFill>
                  <a:schemeClr val="tx2"/>
                </a:solidFill>
                <a:effectLst/>
                <a:uLnTx/>
                <a:uFillTx/>
                <a:latin typeface="+mj-lt"/>
                <a:ea typeface="+mj-ea"/>
                <a:cs typeface="+mj-cs"/>
              </a:rPr>
              <a:t>Servo</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6" name="Content Placeholder 2"/>
          <p:cNvSpPr txBox="1">
            <a:spLocks/>
          </p:cNvSpPr>
          <p:nvPr/>
        </p:nvSpPr>
        <p:spPr>
          <a:xfrm>
            <a:off x="914400" y="1219200"/>
            <a:ext cx="7772400" cy="5181600"/>
          </a:xfrm>
          <a:prstGeom prst="rect">
            <a:avLst/>
          </a:prstGeom>
        </p:spPr>
        <p:txBody>
          <a:bodyPr>
            <a:normAutofit/>
          </a:bodyPr>
          <a:lstStyle/>
          <a:p>
            <a:pPr marL="274320" lvl="0" indent="-274320" fontAlgn="base">
              <a:spcBef>
                <a:spcPts val="580"/>
              </a:spcBef>
              <a:buClr>
                <a:schemeClr val="accent1"/>
              </a:buClr>
              <a:buSzPct val="85000"/>
              <a:buFont typeface="Wingdings 2"/>
              <a:buChar char=""/>
              <a:defRPr/>
            </a:pPr>
            <a:r>
              <a:rPr lang="en-US" sz="2600" dirty="0" smtClean="0"/>
              <a:t>The servo motor has a female connector with three pins. </a:t>
            </a:r>
            <a:br>
              <a:rPr lang="en-US" sz="2600" dirty="0" smtClean="0"/>
            </a:br>
            <a:r>
              <a:rPr lang="en-US" sz="2600" dirty="0" smtClean="0"/>
              <a:t>The darkest is usually the ground. </a:t>
            </a:r>
            <a:br>
              <a:rPr lang="en-US" sz="2600" dirty="0" smtClean="0"/>
            </a:br>
            <a:r>
              <a:rPr lang="en-US" sz="2600" dirty="0" smtClean="0"/>
              <a:t>The power cable in all standards should be red </a:t>
            </a:r>
            <a:br>
              <a:rPr lang="en-US" sz="2600" dirty="0" smtClean="0"/>
            </a:br>
            <a:r>
              <a:rPr lang="en-US" sz="2600" dirty="0" smtClean="0"/>
              <a:t>The remaining line is the signal line, connected to a digital PWM pin on the </a:t>
            </a:r>
            <a:r>
              <a:rPr lang="en-US" sz="2600" dirty="0" err="1" smtClean="0"/>
              <a:t>Arduino</a:t>
            </a:r>
            <a:r>
              <a:rPr lang="en-US" sz="2600" dirty="0" smtClean="0"/>
              <a:t>.</a:t>
            </a:r>
          </a:p>
          <a:p>
            <a:pPr marL="274320" lvl="0" indent="-274320" fontAlgn="base">
              <a:spcBef>
                <a:spcPts val="580"/>
              </a:spcBef>
              <a:buClr>
                <a:schemeClr val="accent1"/>
              </a:buClr>
              <a:buSzPct val="85000"/>
              <a:buFont typeface="Wingdings 2"/>
              <a:buChar char=""/>
              <a:defRPr/>
            </a:pPr>
            <a:endParaRPr lang="en-US" sz="2600" dirty="0" smtClean="0"/>
          </a:p>
          <a:p>
            <a:pPr marL="274320" lvl="0" indent="-274320" fontAlgn="base">
              <a:spcBef>
                <a:spcPts val="580"/>
              </a:spcBef>
              <a:buClr>
                <a:schemeClr val="accent1"/>
              </a:buClr>
              <a:buSzPct val="85000"/>
              <a:buFont typeface="Wingdings 2"/>
              <a:buChar char=""/>
              <a:defRPr/>
            </a:pPr>
            <a:endParaRPr lang="en-US" sz="2600" dirty="0" smtClean="0"/>
          </a:p>
          <a:p>
            <a:pPr marL="274320" marR="0" lvl="0" indent="-274320" algn="l" defTabSz="914400" rtl="0" eaLnBrk="1" fontAlgn="base"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Picture 3" descr="ServoLeads.jpg"/>
          <p:cNvPicPr>
            <a:picLocks noChangeAspect="1"/>
          </p:cNvPicPr>
          <p:nvPr/>
        </p:nvPicPr>
        <p:blipFill>
          <a:blip r:embed="rId2" cstate="print"/>
          <a:srcRect b="4681"/>
          <a:stretch>
            <a:fillRect/>
          </a:stretch>
        </p:blipFill>
        <p:spPr>
          <a:xfrm>
            <a:off x="2438400" y="3429000"/>
            <a:ext cx="3581400" cy="3200400"/>
          </a:xfrm>
          <a:prstGeom prst="rect">
            <a:avLst/>
          </a:prstGeom>
        </p:spPr>
      </p:pic>
    </p:spTree>
    <p:extLst>
      <p:ext uri="{BB962C8B-B14F-4D97-AF65-F5344CB8AC3E}">
        <p14:creationId xmlns:p14="http://schemas.microsoft.com/office/powerpoint/2010/main" val="2736705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149225"/>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Solderless Breadboard</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3" name="Content Placeholder 51"/>
          <p:cNvSpPr txBox="1">
            <a:spLocks/>
          </p:cNvSpPr>
          <p:nvPr/>
        </p:nvSpPr>
        <p:spPr>
          <a:xfrm>
            <a:off x="4724400" y="914400"/>
            <a:ext cx="4013200" cy="5943600"/>
          </a:xfrm>
          <a:prstGeom prst="rect">
            <a:avLst/>
          </a:prstGeom>
        </p:spPr>
        <p:txBody>
          <a:bodyPr/>
          <a:lstStyle/>
          <a:p>
            <a:pPr>
              <a:defRPr/>
            </a:pPr>
            <a:r>
              <a:rPr lang="en-US" sz="2800" dirty="0" smtClean="0"/>
              <a:t>One of the most useful tools in an engineer or Maker</a:t>
            </a:r>
            <a:r>
              <a:rPr lang="en-US" altLang="en-US" sz="2800" dirty="0" smtClean="0"/>
              <a:t>’</a:t>
            </a:r>
            <a:r>
              <a:rPr lang="en-US" sz="2800" dirty="0" smtClean="0"/>
              <a:t>s toolkit. The three most important things:</a:t>
            </a:r>
          </a:p>
          <a:p>
            <a:pPr lvl="1">
              <a:buFont typeface="Arial" pitchFamily="34" charset="0"/>
              <a:buChar char="•"/>
              <a:defRPr/>
            </a:pPr>
            <a:r>
              <a:rPr lang="en-US" sz="2000" dirty="0" smtClean="0"/>
              <a:t>A breadboard is easier than soldering</a:t>
            </a:r>
          </a:p>
          <a:p>
            <a:pPr lvl="1">
              <a:buFont typeface="Arial" pitchFamily="34" charset="0"/>
              <a:buChar char="•"/>
              <a:defRPr/>
            </a:pPr>
            <a:r>
              <a:rPr lang="en-US" sz="2000" dirty="0" smtClean="0"/>
              <a:t>A lot of those little holes are connected, which ones?</a:t>
            </a:r>
          </a:p>
          <a:p>
            <a:pPr lvl="1">
              <a:buFont typeface="Arial" pitchFamily="34" charset="0"/>
              <a:buChar char="•"/>
              <a:defRPr/>
            </a:pPr>
            <a:r>
              <a:rPr lang="en-US" sz="2000" dirty="0" smtClean="0"/>
              <a:t>Sometimes breadboards break</a:t>
            </a:r>
            <a:br>
              <a:rPr lang="en-US" sz="2000" dirty="0" smtClean="0"/>
            </a:br>
            <a:endParaRPr lang="en-US" sz="2000" dirty="0" smtClean="0"/>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Each row (</a:t>
            </a:r>
            <a:r>
              <a:rPr kumimoji="0" lang="en-US" sz="2600" b="0" i="0" u="none" strike="noStrike" kern="1200" cap="none" spc="0" normalizeH="0" baseline="0" noProof="0" dirty="0" err="1" smtClean="0">
                <a:ln>
                  <a:noFill/>
                </a:ln>
                <a:solidFill>
                  <a:schemeClr val="tx1"/>
                </a:solidFill>
                <a:effectLst/>
                <a:uLnTx/>
                <a:uFillTx/>
                <a:latin typeface="+mn-lt"/>
                <a:ea typeface="+mn-ea"/>
                <a:cs typeface="+mn-cs"/>
              </a:rPr>
              <a:t>horiz</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of 5 holes are connected.</a:t>
            </a: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Vertical columns – called power bus are connected vertically</a:t>
            </a:r>
          </a:p>
        </p:txBody>
      </p:sp>
      <p:grpSp>
        <p:nvGrpSpPr>
          <p:cNvPr id="4" name="Group 49"/>
          <p:cNvGrpSpPr>
            <a:grpSpLocks/>
          </p:cNvGrpSpPr>
          <p:nvPr/>
        </p:nvGrpSpPr>
        <p:grpSpPr bwMode="auto">
          <a:xfrm>
            <a:off x="-117475" y="1290638"/>
            <a:ext cx="4935538" cy="5283200"/>
            <a:chOff x="2324098" y="1130300"/>
            <a:chExt cx="4934985" cy="5284005"/>
          </a:xfrm>
        </p:grpSpPr>
        <p:pic>
          <p:nvPicPr>
            <p:cNvPr id="5" name="Picture 2" descr="https://dlnmh9ip6v2uc.cloudfront.net/images/products/9/5/6/7/09567-02-Working.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5400000">
              <a:off x="2149588" y="1304810"/>
              <a:ext cx="5284005" cy="4934985"/>
            </a:xfrm>
            <a:prstGeom prst="rect">
              <a:avLst/>
            </a:prstGeom>
            <a:noFill/>
            <a:ln w="9525">
              <a:noFill/>
              <a:miter lim="800000"/>
              <a:headEnd/>
              <a:tailEnd/>
            </a:ln>
          </p:spPr>
        </p:pic>
        <p:cxnSp>
          <p:nvCxnSpPr>
            <p:cNvPr id="6" name="Straight Connector 5"/>
            <p:cNvCxnSpPr/>
            <p:nvPr/>
          </p:nvCxnSpPr>
          <p:spPr bwMode="auto">
            <a:xfrm>
              <a:off x="4243171" y="177015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5295565" y="177492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4243171" y="189717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5295565" y="190194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4243171" y="2022611"/>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5295565" y="2027374"/>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4243171" y="2148042"/>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5295565" y="215439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a:off x="4243171" y="2275061"/>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5295565" y="2279825"/>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243171" y="2400494"/>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295565" y="2405256"/>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4243171" y="2527513"/>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5295565" y="2532276"/>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4243171" y="2652944"/>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5295565" y="2657708"/>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4243171" y="2778376"/>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5295565" y="2784727"/>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4243171" y="2905395"/>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5295565" y="2910158"/>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4243171" y="3030827"/>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5295565" y="3035590"/>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4243171" y="3157846"/>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a:off x="5295565" y="3162610"/>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4243171" y="3283278"/>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5295565" y="3288041"/>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a:off x="4243171" y="340870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a:off x="5295565" y="3415060"/>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p:cNvCxnSpPr/>
            <p:nvPr/>
          </p:nvCxnSpPr>
          <p:spPr bwMode="auto">
            <a:xfrm>
              <a:off x="4243171" y="3535728"/>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a:off x="5295565" y="3540492"/>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4243171" y="3661161"/>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5295565" y="366592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Connector 37"/>
            <p:cNvCxnSpPr/>
            <p:nvPr/>
          </p:nvCxnSpPr>
          <p:spPr bwMode="auto">
            <a:xfrm>
              <a:off x="4243171" y="3788180"/>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a:off x="5295565" y="379294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 name="Straight Connector 39"/>
            <p:cNvCxnSpPr/>
            <p:nvPr/>
          </p:nvCxnSpPr>
          <p:spPr bwMode="auto">
            <a:xfrm>
              <a:off x="4243171" y="3913611"/>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5295565" y="3918375"/>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4243171" y="4039043"/>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5295565" y="4043806"/>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4243171" y="4166062"/>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Straight Connector 44"/>
            <p:cNvCxnSpPr/>
            <p:nvPr/>
          </p:nvCxnSpPr>
          <p:spPr bwMode="auto">
            <a:xfrm>
              <a:off x="5295565" y="4170825"/>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a:off x="4243171" y="4281967"/>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a:off x="5295565" y="4286731"/>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a:off x="4243171" y="440739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Straight Connector 48"/>
            <p:cNvCxnSpPr/>
            <p:nvPr/>
          </p:nvCxnSpPr>
          <p:spPr bwMode="auto">
            <a:xfrm>
              <a:off x="5295565" y="4412162"/>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a:off x="4243171" y="4523304"/>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Straight Connector 50"/>
            <p:cNvCxnSpPr/>
            <p:nvPr/>
          </p:nvCxnSpPr>
          <p:spPr bwMode="auto">
            <a:xfrm>
              <a:off x="5295565" y="4528068"/>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Straight Connector 51"/>
            <p:cNvCxnSpPr/>
            <p:nvPr/>
          </p:nvCxnSpPr>
          <p:spPr bwMode="auto">
            <a:xfrm>
              <a:off x="4243171" y="4650323"/>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Connector 52"/>
            <p:cNvCxnSpPr/>
            <p:nvPr/>
          </p:nvCxnSpPr>
          <p:spPr bwMode="auto">
            <a:xfrm>
              <a:off x="5295565" y="4655087"/>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Connector 53"/>
            <p:cNvCxnSpPr/>
            <p:nvPr/>
          </p:nvCxnSpPr>
          <p:spPr bwMode="auto">
            <a:xfrm>
              <a:off x="4243171" y="476622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Straight Connector 54"/>
            <p:cNvCxnSpPr/>
            <p:nvPr/>
          </p:nvCxnSpPr>
          <p:spPr bwMode="auto">
            <a:xfrm>
              <a:off x="5295565" y="4770992"/>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6" name="Straight Connector 55"/>
            <p:cNvCxnSpPr/>
            <p:nvPr/>
          </p:nvCxnSpPr>
          <p:spPr bwMode="auto">
            <a:xfrm>
              <a:off x="4243171" y="4891660"/>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Straight Connector 56"/>
            <p:cNvCxnSpPr/>
            <p:nvPr/>
          </p:nvCxnSpPr>
          <p:spPr bwMode="auto">
            <a:xfrm>
              <a:off x="5295565" y="4896424"/>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Straight Connector 57"/>
            <p:cNvCxnSpPr/>
            <p:nvPr/>
          </p:nvCxnSpPr>
          <p:spPr bwMode="auto">
            <a:xfrm>
              <a:off x="4243171" y="5007566"/>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9" name="Straight Connector 58"/>
            <p:cNvCxnSpPr/>
            <p:nvPr/>
          </p:nvCxnSpPr>
          <p:spPr bwMode="auto">
            <a:xfrm>
              <a:off x="5295565" y="5012328"/>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p:cNvCxnSpPr/>
            <p:nvPr/>
          </p:nvCxnSpPr>
          <p:spPr bwMode="auto">
            <a:xfrm>
              <a:off x="4243171" y="5132997"/>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Straight Connector 60"/>
            <p:cNvCxnSpPr/>
            <p:nvPr/>
          </p:nvCxnSpPr>
          <p:spPr bwMode="auto">
            <a:xfrm>
              <a:off x="5295565" y="5139348"/>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a:off x="4243171" y="5248902"/>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a:off x="5295565" y="525525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a:off x="4243171" y="5375922"/>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Connector 64"/>
            <p:cNvCxnSpPr/>
            <p:nvPr/>
          </p:nvCxnSpPr>
          <p:spPr bwMode="auto">
            <a:xfrm>
              <a:off x="5295565" y="5380685"/>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Connector 65"/>
            <p:cNvCxnSpPr/>
            <p:nvPr/>
          </p:nvCxnSpPr>
          <p:spPr bwMode="auto">
            <a:xfrm>
              <a:off x="4243171" y="5491826"/>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Connector 66"/>
            <p:cNvCxnSpPr/>
            <p:nvPr/>
          </p:nvCxnSpPr>
          <p:spPr bwMode="auto">
            <a:xfrm>
              <a:off x="5295565" y="5496590"/>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8" name="Straight Connector 67"/>
            <p:cNvCxnSpPr/>
            <p:nvPr/>
          </p:nvCxnSpPr>
          <p:spPr bwMode="auto">
            <a:xfrm>
              <a:off x="4243171" y="561725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Connector 68"/>
            <p:cNvCxnSpPr/>
            <p:nvPr/>
          </p:nvCxnSpPr>
          <p:spPr bwMode="auto">
            <a:xfrm>
              <a:off x="5295565" y="5622021"/>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Straight Connector 69"/>
            <p:cNvCxnSpPr/>
            <p:nvPr/>
          </p:nvCxnSpPr>
          <p:spPr bwMode="auto">
            <a:xfrm>
              <a:off x="4243171" y="5733163"/>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70"/>
            <p:cNvCxnSpPr/>
            <p:nvPr/>
          </p:nvCxnSpPr>
          <p:spPr bwMode="auto">
            <a:xfrm>
              <a:off x="5295565" y="5737927"/>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Connector 71"/>
            <p:cNvCxnSpPr/>
            <p:nvPr/>
          </p:nvCxnSpPr>
          <p:spPr bwMode="auto">
            <a:xfrm>
              <a:off x="4243171" y="5860183"/>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Straight Connector 72"/>
            <p:cNvCxnSpPr/>
            <p:nvPr/>
          </p:nvCxnSpPr>
          <p:spPr bwMode="auto">
            <a:xfrm>
              <a:off x="5295565" y="5864946"/>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Straight Connector 73"/>
            <p:cNvCxnSpPr/>
            <p:nvPr/>
          </p:nvCxnSpPr>
          <p:spPr bwMode="auto">
            <a:xfrm flipV="1">
              <a:off x="3722529" y="1819380"/>
              <a:ext cx="0" cy="390267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flipV="1">
              <a:off x="3870150" y="1819380"/>
              <a:ext cx="0" cy="390267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Straight Connector 75"/>
            <p:cNvCxnSpPr/>
            <p:nvPr/>
          </p:nvCxnSpPr>
          <p:spPr bwMode="auto">
            <a:xfrm flipV="1">
              <a:off x="6344785" y="1819380"/>
              <a:ext cx="0" cy="390267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Straight Connector 76"/>
            <p:cNvCxnSpPr/>
            <p:nvPr/>
          </p:nvCxnSpPr>
          <p:spPr bwMode="auto">
            <a:xfrm flipV="1">
              <a:off x="6482882" y="1819380"/>
              <a:ext cx="0" cy="390267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eaLnBrk="1" hangingPunct="1">
              <a:defRPr/>
            </a:pPr>
            <a:r>
              <a:rPr lang="en-US" dirty="0" smtClean="0"/>
              <a:t>Project </a:t>
            </a:r>
            <a:r>
              <a:rPr lang="en-US" dirty="0" smtClean="0"/>
              <a:t>#13 </a:t>
            </a:r>
            <a:r>
              <a:rPr lang="en-US" dirty="0" smtClean="0"/>
              <a:t>– </a:t>
            </a:r>
            <a:r>
              <a:rPr lang="en-US" dirty="0" smtClean="0"/>
              <a:t>Servo and Serial</a:t>
            </a:r>
            <a:endParaRPr lang="en-US" dirty="0"/>
          </a:p>
        </p:txBody>
      </p:sp>
      <p:sp>
        <p:nvSpPr>
          <p:cNvPr id="3" name="Content Placeholder 2"/>
          <p:cNvSpPr>
            <a:spLocks noGrp="1"/>
          </p:cNvSpPr>
          <p:nvPr>
            <p:ph idx="1"/>
          </p:nvPr>
        </p:nvSpPr>
        <p:spPr>
          <a:xfrm>
            <a:off x="914400" y="1447800"/>
            <a:ext cx="7772400" cy="4876800"/>
          </a:xfrm>
        </p:spPr>
        <p:txBody>
          <a:bodyPr>
            <a:normAutofit lnSpcReduction="10000"/>
          </a:bodyPr>
          <a:lstStyle/>
          <a:p>
            <a:pPr lvl="0" fontAlgn="base">
              <a:defRPr/>
            </a:pPr>
            <a:r>
              <a:rPr lang="en-US" dirty="0" smtClean="0"/>
              <a:t>Challenge 13a – </a:t>
            </a:r>
            <a:r>
              <a:rPr lang="en-US" dirty="0"/>
              <a:t>Use the following steps to connect a servo motor to the Arduino using jumper wires:</a:t>
            </a:r>
            <a:br>
              <a:rPr lang="en-US" dirty="0"/>
            </a:br>
            <a:endParaRPr lang="en-US" dirty="0"/>
          </a:p>
          <a:p>
            <a:pPr marL="0" lvl="0" indent="0" fontAlgn="base">
              <a:buNone/>
              <a:defRPr/>
            </a:pPr>
            <a:r>
              <a:rPr lang="en-US" dirty="0"/>
              <a:t>Brown wire – Connect to GND on the Arduino.</a:t>
            </a:r>
            <a:br>
              <a:rPr lang="en-US" dirty="0"/>
            </a:br>
            <a:r>
              <a:rPr lang="en-US" dirty="0"/>
              <a:t>Red wire - Connect to 5V on the Arduino.</a:t>
            </a:r>
            <a:br>
              <a:rPr lang="en-US" dirty="0"/>
            </a:br>
            <a:r>
              <a:rPr lang="en-US" dirty="0"/>
              <a:t>Yellow wire - Connect to pin 11 on the Arduino.</a:t>
            </a:r>
          </a:p>
          <a:p>
            <a:endParaRPr lang="en-US" dirty="0"/>
          </a:p>
          <a:p>
            <a:pPr lvl="0" fontAlgn="base">
              <a:defRPr/>
            </a:pPr>
            <a:r>
              <a:rPr lang="en-US" dirty="0" smtClean="0"/>
              <a:t>Open the example, upload code, and play with the servo using the serial monitor. </a:t>
            </a:r>
          </a:p>
          <a:p>
            <a:pPr lvl="0" fontAlgn="base">
              <a:defRPr/>
            </a:pPr>
            <a:endParaRPr lang="en-US" dirty="0"/>
          </a:p>
          <a:p>
            <a:pPr lvl="0" fontAlgn="base">
              <a:defRPr/>
            </a:pPr>
            <a:r>
              <a:rPr lang="en-US" dirty="0" smtClean="0"/>
              <a:t>Type </a:t>
            </a:r>
            <a:r>
              <a:rPr lang="en-US" dirty="0"/>
              <a:t>in a number from </a:t>
            </a:r>
            <a:r>
              <a:rPr lang="en-US" dirty="0" smtClean="0"/>
              <a:t>1 </a:t>
            </a:r>
            <a:r>
              <a:rPr lang="en-US" dirty="0"/>
              <a:t>to 180 in the input </a:t>
            </a:r>
            <a:r>
              <a:rPr lang="en-US" dirty="0" smtClean="0"/>
              <a:t>box, hit enter and WATCH </a:t>
            </a:r>
            <a:r>
              <a:rPr lang="en-US" dirty="0"/>
              <a:t>MAGIC HAPPEN!!!!</a:t>
            </a:r>
          </a:p>
          <a:p>
            <a:endParaRPr lang="en-US" dirty="0" smtClean="0"/>
          </a:p>
        </p:txBody>
      </p:sp>
    </p:spTree>
    <p:extLst>
      <p:ext uri="{BB962C8B-B14F-4D97-AF65-F5344CB8AC3E}">
        <p14:creationId xmlns:p14="http://schemas.microsoft.com/office/powerpoint/2010/main" val="425447114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eaLnBrk="1" hangingPunct="1">
              <a:defRPr/>
            </a:pPr>
            <a:r>
              <a:rPr lang="en-US" dirty="0" smtClean="0"/>
              <a:t>Project </a:t>
            </a:r>
            <a:r>
              <a:rPr lang="en-US" dirty="0" smtClean="0"/>
              <a:t>#13 </a:t>
            </a:r>
            <a:r>
              <a:rPr lang="en-US" dirty="0" smtClean="0"/>
              <a:t>– </a:t>
            </a:r>
            <a:r>
              <a:rPr lang="en-US" dirty="0" smtClean="0"/>
              <a:t>Servo Sweep</a:t>
            </a:r>
            <a:endParaRPr lang="en-US" dirty="0"/>
          </a:p>
        </p:txBody>
      </p:sp>
      <p:sp>
        <p:nvSpPr>
          <p:cNvPr id="3" name="Content Placeholder 2"/>
          <p:cNvSpPr>
            <a:spLocks noGrp="1"/>
          </p:cNvSpPr>
          <p:nvPr>
            <p:ph idx="1"/>
          </p:nvPr>
        </p:nvSpPr>
        <p:spPr>
          <a:xfrm>
            <a:off x="914400" y="1447800"/>
            <a:ext cx="7772400" cy="4876800"/>
          </a:xfrm>
        </p:spPr>
        <p:txBody>
          <a:bodyPr>
            <a:normAutofit/>
          </a:bodyPr>
          <a:lstStyle/>
          <a:p>
            <a:pPr lvl="0" fontAlgn="base">
              <a:defRPr/>
            </a:pPr>
            <a:r>
              <a:rPr lang="en-US" dirty="0" smtClean="0"/>
              <a:t>Challenge 13b – </a:t>
            </a:r>
            <a:r>
              <a:rPr lang="en-US" dirty="0"/>
              <a:t>Use the following steps to connect a servo motor to the Arduino using jumper wires:</a:t>
            </a:r>
            <a:br>
              <a:rPr lang="en-US" dirty="0"/>
            </a:br>
            <a:endParaRPr lang="en-US" dirty="0"/>
          </a:p>
          <a:p>
            <a:pPr marL="0" lvl="0" indent="0" fontAlgn="base">
              <a:buNone/>
              <a:defRPr/>
            </a:pPr>
            <a:r>
              <a:rPr lang="en-US" dirty="0"/>
              <a:t>Brown wire – Connect to GND on the Arduino.</a:t>
            </a:r>
            <a:br>
              <a:rPr lang="en-US" dirty="0"/>
            </a:br>
            <a:r>
              <a:rPr lang="en-US" dirty="0"/>
              <a:t>Red wire - Connect to 5V on the Arduino.</a:t>
            </a:r>
            <a:br>
              <a:rPr lang="en-US" dirty="0"/>
            </a:br>
            <a:r>
              <a:rPr lang="en-US" dirty="0"/>
              <a:t>Yellow wire - Connect to pin 11 on the Arduino.</a:t>
            </a:r>
          </a:p>
          <a:p>
            <a:endParaRPr lang="en-US" dirty="0"/>
          </a:p>
          <a:p>
            <a:pPr lvl="0" fontAlgn="base">
              <a:defRPr/>
            </a:pPr>
            <a:r>
              <a:rPr lang="en-US" dirty="0" smtClean="0"/>
              <a:t>Open the example, upload code, and WATCH MORE MAGIC </a:t>
            </a:r>
            <a:r>
              <a:rPr lang="en-US" dirty="0"/>
              <a:t>HAPPEN!!!!</a:t>
            </a:r>
          </a:p>
          <a:p>
            <a:endParaRPr lang="en-US" dirty="0" smtClean="0"/>
          </a:p>
        </p:txBody>
      </p:sp>
    </p:spTree>
    <p:extLst>
      <p:ext uri="{BB962C8B-B14F-4D97-AF65-F5344CB8AC3E}">
        <p14:creationId xmlns:p14="http://schemas.microsoft.com/office/powerpoint/2010/main" val="219427626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normAutofit/>
          </a:bodyPr>
          <a:lstStyle/>
          <a:p>
            <a:r>
              <a:rPr lang="en-US" b="1" dirty="0" smtClean="0"/>
              <a:t>The End</a:t>
            </a:r>
            <a:r>
              <a:rPr lang="en-US" dirty="0" smtClean="0"/>
              <a:t/>
            </a:r>
            <a:br>
              <a:rPr lang="en-US" dirty="0" smtClean="0"/>
            </a:br>
            <a:r>
              <a:rPr lang="en-US" dirty="0" smtClean="0"/>
              <a:t>Good luck at Space Apps!!!!</a:t>
            </a:r>
            <a:endParaRPr lang="en-US" sz="3000" dirty="0"/>
          </a:p>
        </p:txBody>
      </p:sp>
    </p:spTree>
    <p:extLst>
      <p:ext uri="{BB962C8B-B14F-4D97-AF65-F5344CB8AC3E}">
        <p14:creationId xmlns:p14="http://schemas.microsoft.com/office/powerpoint/2010/main" val="2582395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Fritzing View of Breadboard Circuit</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3" name="Content Placeholder 4"/>
          <p:cNvSpPr txBox="1">
            <a:spLocks/>
          </p:cNvSpPr>
          <p:nvPr/>
        </p:nvSpPr>
        <p:spPr>
          <a:xfrm>
            <a:off x="5556250" y="1752600"/>
            <a:ext cx="3090863" cy="4341813"/>
          </a:xfrm>
          <a:prstGeom prst="rect">
            <a:avLst/>
          </a:prstGeom>
        </p:spPr>
        <p:txBody>
          <a:bodyPr/>
          <a:lstStyle/>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smtClean="0">
                <a:ln>
                  <a:noFill/>
                </a:ln>
                <a:solidFill>
                  <a:schemeClr val="tx1"/>
                </a:solidFill>
                <a:effectLst/>
                <a:uLnTx/>
                <a:uFillTx/>
                <a:latin typeface="+mn-lt"/>
                <a:ea typeface="+mn-ea"/>
                <a:cs typeface="+mn-cs"/>
              </a:rPr>
              <a:t>What happens when you break the circuit?</a:t>
            </a: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smtClean="0">
                <a:ln>
                  <a:noFill/>
                </a:ln>
                <a:solidFill>
                  <a:schemeClr val="tx1"/>
                </a:solidFill>
                <a:effectLst/>
                <a:uLnTx/>
                <a:uFillTx/>
                <a:latin typeface="+mn-lt"/>
                <a:ea typeface="+mn-ea"/>
                <a:cs typeface="+mn-cs"/>
              </a:rPr>
              <a:t>What if you wanted to add more than one LED?</a:t>
            </a:r>
          </a:p>
        </p:txBody>
      </p:sp>
      <p:pic>
        <p:nvPicPr>
          <p:cNvPr id="4" name="Picture 4"/>
          <p:cNvPicPr>
            <a:picLocks noChangeAspect="1" noChangeArrowheads="1"/>
          </p:cNvPicPr>
          <p:nvPr/>
        </p:nvPicPr>
        <p:blipFill>
          <a:blip r:embed="rId2" cstate="print"/>
          <a:srcRect/>
          <a:stretch>
            <a:fillRect/>
          </a:stretch>
        </p:blipFill>
        <p:spPr bwMode="auto">
          <a:xfrm>
            <a:off x="171450" y="1785938"/>
            <a:ext cx="4965700" cy="3643312"/>
          </a:xfrm>
          <a:prstGeom prst="rect">
            <a:avLst/>
          </a:prstGeom>
          <a:noFill/>
          <a:ln w="9525">
            <a:noFill/>
            <a:miter lim="800000"/>
            <a:headEnd/>
            <a:tailEnd/>
          </a:ln>
          <a:effectLst/>
        </p:spPr>
      </p:pic>
      <p:pic>
        <p:nvPicPr>
          <p:cNvPr id="5" name="Picture 4" descr="http://www.madlab.cc/wp-content/uploads/2012/10/Hello-World.jpg"/>
          <p:cNvPicPr>
            <a:picLocks noChangeAspect="1" noChangeArrowheads="1"/>
          </p:cNvPicPr>
          <p:nvPr/>
        </p:nvPicPr>
        <p:blipFill>
          <a:blip r:embed="rId3" cstate="print"/>
          <a:srcRect/>
          <a:stretch>
            <a:fillRect/>
          </a:stretch>
        </p:blipFill>
        <p:spPr bwMode="auto">
          <a:xfrm>
            <a:off x="5410200" y="4267200"/>
            <a:ext cx="3469200" cy="22479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txBox="1">
            <a:spLocks noChangeArrowheads="1"/>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Concepts: INPUT vs. OUTPUT</a:t>
            </a:r>
            <a:endParaRPr kumimoji="0" lang="en-US" sz="4000" b="0"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3" name="Rectangle 2"/>
          <p:cNvSpPr txBox="1">
            <a:spLocks noChangeArrowheads="1"/>
          </p:cNvSpPr>
          <p:nvPr/>
        </p:nvSpPr>
        <p:spPr>
          <a:xfrm>
            <a:off x="685800" y="1676400"/>
            <a:ext cx="7770813" cy="4418013"/>
          </a:xfrm>
          <a:prstGeom prst="rect">
            <a:avLst/>
          </a:prstGeom>
        </p:spPr>
        <p:txBody>
          <a:bodyPr/>
          <a:lstStyle/>
          <a:p>
            <a:pPr marL="0" marR="0" lvl="0" indent="0" algn="ctr" defTabSz="914400" rtl="0" eaLnBrk="1" fontAlgn="auto" latinLnBrk="0" hangingPunct="1">
              <a:lnSpc>
                <a:spcPct val="100000"/>
              </a:lnSpc>
              <a:spcBef>
                <a:spcPts val="580"/>
              </a:spcBef>
              <a:spcAft>
                <a:spcPts val="0"/>
              </a:spcAft>
              <a:buClr>
                <a:schemeClr val="accent1"/>
              </a:buClr>
              <a:buSzPct val="85000"/>
              <a:buFont typeface="Times New Roman" charset="0"/>
              <a:buNone/>
              <a:tabLst/>
              <a:defRPr/>
            </a:pPr>
            <a:r>
              <a:rPr kumimoji="0" lang="en-US" sz="1800" b="0" i="0" u="none" strike="noStrike" kern="1200" cap="none" spc="0" normalizeH="0" baseline="0" noProof="0" smtClean="0">
                <a:ln>
                  <a:noFill/>
                </a:ln>
                <a:solidFill>
                  <a:schemeClr val="tx1"/>
                </a:solidFill>
                <a:effectLst/>
                <a:uLnTx/>
                <a:uFillTx/>
                <a:latin typeface="+mn-lt"/>
                <a:ea typeface="+mn-ea"/>
                <a:cs typeface="+mn-cs"/>
              </a:rPr>
              <a:t>Referenced from the perspective of the </a:t>
            </a:r>
            <a:r>
              <a:rPr kumimoji="0" lang="en-US" sz="1800" b="0" i="0" u="sng" strike="noStrike" kern="1200" cap="none" spc="0" normalizeH="0" baseline="0" noProof="0" smtClean="0">
                <a:ln>
                  <a:noFill/>
                </a:ln>
                <a:solidFill>
                  <a:schemeClr val="tx1"/>
                </a:solidFill>
                <a:effectLst/>
                <a:uLnTx/>
                <a:uFillTx/>
                <a:latin typeface="+mn-lt"/>
                <a:ea typeface="+mn-ea"/>
                <a:cs typeface="+mn-cs"/>
              </a:rPr>
              <a:t>microcontroller</a:t>
            </a:r>
            <a:r>
              <a:rPr kumimoji="0" lang="en-US" sz="1800" b="0" i="0" u="none" strike="noStrike" kern="1200" cap="none" spc="0" normalizeH="0" baseline="0" noProof="0" smtClean="0">
                <a:ln>
                  <a:noFill/>
                </a:ln>
                <a:solidFill>
                  <a:schemeClr val="tx1"/>
                </a:solidFill>
                <a:effectLst/>
                <a:uLnTx/>
                <a:uFillTx/>
                <a:latin typeface="+mn-lt"/>
                <a:ea typeface="+mn-ea"/>
                <a:cs typeface="+mn-cs"/>
              </a:rPr>
              <a:t> (electrical board).</a:t>
            </a: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4" name="Rectangle 2"/>
          <p:cNvSpPr txBox="1">
            <a:spLocks noChangeArrowheads="1"/>
          </p:cNvSpPr>
          <p:nvPr/>
        </p:nvSpPr>
        <p:spPr bwMode="auto">
          <a:xfrm>
            <a:off x="685800" y="2209800"/>
            <a:ext cx="38862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0000" tIns="46800" rIns="90000" bIns="46800"/>
          <a:lstStyle>
            <a:lvl1pPr marL="342900" indent="-342900" algn="l" defTabSz="457200" rtl="0" eaLnBrk="0" fontAlgn="base" hangingPunct="0">
              <a:spcBef>
                <a:spcPts val="750"/>
              </a:spcBef>
              <a:spcAft>
                <a:spcPct val="0"/>
              </a:spcAft>
              <a:buClr>
                <a:srgbClr val="000000"/>
              </a:buClr>
              <a:buSzPct val="100000"/>
              <a:buFont typeface="Times New Roman" pitchFamily="18" charset="0"/>
              <a:defRPr sz="3000">
                <a:solidFill>
                  <a:srgbClr val="000000"/>
                </a:solidFill>
                <a:latin typeface="+mn-lt"/>
                <a:ea typeface="+mn-ea"/>
                <a:cs typeface="+mn-cs"/>
              </a:defRPr>
            </a:lvl1pPr>
            <a:lvl2pPr marL="742950" indent="-285750" algn="l" defTabSz="457200" rtl="0" eaLnBrk="0" fontAlgn="base" hangingPunct="0">
              <a:spcBef>
                <a:spcPts val="625"/>
              </a:spcBef>
              <a:spcAft>
                <a:spcPct val="0"/>
              </a:spcAft>
              <a:buClr>
                <a:srgbClr val="000000"/>
              </a:buClr>
              <a:buSzPct val="100000"/>
              <a:buFont typeface="Times New Roman" pitchFamily="18" charset="0"/>
              <a:defRPr sz="2500">
                <a:solidFill>
                  <a:srgbClr val="000000"/>
                </a:solidFill>
                <a:latin typeface="HelveticaNeueLT Pro 57 Cn" charset="0"/>
                <a:ea typeface="+mn-ea"/>
                <a:cs typeface="+mn-cs"/>
              </a:defRPr>
            </a:lvl2pPr>
            <a:lvl3pPr marL="11430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9pPr>
          </a:lstStyle>
          <a:p>
            <a:pPr marL="0" indent="0" eaLnBrk="1" hangingPunct="1">
              <a:buFont typeface="Times New Roman" charset="0"/>
              <a:buNone/>
              <a:defRPr/>
            </a:pPr>
            <a:r>
              <a:rPr lang="en-US" sz="2400" b="1" dirty="0" smtClean="0"/>
              <a:t>Inputs</a:t>
            </a:r>
            <a:r>
              <a:rPr lang="en-US" sz="2000" dirty="0" smtClean="0"/>
              <a:t> is a signal / information going into the board.</a:t>
            </a:r>
          </a:p>
        </p:txBody>
      </p:sp>
      <p:sp>
        <p:nvSpPr>
          <p:cNvPr id="5" name="Rectangle 2"/>
          <p:cNvSpPr txBox="1">
            <a:spLocks noChangeArrowheads="1"/>
          </p:cNvSpPr>
          <p:nvPr/>
        </p:nvSpPr>
        <p:spPr bwMode="auto">
          <a:xfrm>
            <a:off x="4572000" y="2209800"/>
            <a:ext cx="39624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0000" tIns="46800" rIns="90000" bIns="46800"/>
          <a:lstStyle>
            <a:lvl1pPr marL="342900" indent="-342900" algn="l" defTabSz="457200" rtl="0" eaLnBrk="0" fontAlgn="base" hangingPunct="0">
              <a:spcBef>
                <a:spcPts val="750"/>
              </a:spcBef>
              <a:spcAft>
                <a:spcPct val="0"/>
              </a:spcAft>
              <a:buClr>
                <a:srgbClr val="000000"/>
              </a:buClr>
              <a:buSzPct val="100000"/>
              <a:buFont typeface="Times New Roman" pitchFamily="18" charset="0"/>
              <a:defRPr sz="3000">
                <a:solidFill>
                  <a:srgbClr val="000000"/>
                </a:solidFill>
                <a:latin typeface="+mn-lt"/>
                <a:ea typeface="+mn-ea"/>
                <a:cs typeface="+mn-cs"/>
              </a:defRPr>
            </a:lvl1pPr>
            <a:lvl2pPr marL="742950" indent="-285750" algn="l" defTabSz="457200" rtl="0" eaLnBrk="0" fontAlgn="base" hangingPunct="0">
              <a:spcBef>
                <a:spcPts val="625"/>
              </a:spcBef>
              <a:spcAft>
                <a:spcPct val="0"/>
              </a:spcAft>
              <a:buClr>
                <a:srgbClr val="000000"/>
              </a:buClr>
              <a:buSzPct val="100000"/>
              <a:buFont typeface="Times New Roman" pitchFamily="18" charset="0"/>
              <a:defRPr sz="2500">
                <a:solidFill>
                  <a:srgbClr val="000000"/>
                </a:solidFill>
                <a:latin typeface="HelveticaNeueLT Pro 57 Cn" charset="0"/>
                <a:ea typeface="+mn-ea"/>
                <a:cs typeface="+mn-cs"/>
              </a:defRPr>
            </a:lvl2pPr>
            <a:lvl3pPr marL="11430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9pPr>
          </a:lstStyle>
          <a:p>
            <a:pPr marL="0" indent="0" eaLnBrk="1" hangingPunct="1">
              <a:buFont typeface="Times New Roman" charset="0"/>
              <a:buNone/>
              <a:defRPr/>
            </a:pPr>
            <a:r>
              <a:rPr lang="en-US" sz="2400" b="1" dirty="0" smtClean="0"/>
              <a:t>Output</a:t>
            </a:r>
            <a:r>
              <a:rPr lang="en-US" sz="2000" dirty="0" smtClean="0"/>
              <a:t> is any signal exiting the board.</a:t>
            </a:r>
          </a:p>
          <a:p>
            <a:pPr marL="0" indent="0" eaLnBrk="1" hangingPunct="1">
              <a:buFont typeface="Times New Roman" charset="0"/>
              <a:buNone/>
              <a:defRPr/>
            </a:pPr>
            <a:endParaRPr lang="en-US" sz="2000" dirty="0" smtClean="0"/>
          </a:p>
        </p:txBody>
      </p:sp>
      <p:sp>
        <p:nvSpPr>
          <p:cNvPr id="6" name="Rectangle 2"/>
          <p:cNvSpPr txBox="1">
            <a:spLocks noChangeArrowheads="1"/>
          </p:cNvSpPr>
          <p:nvPr/>
        </p:nvSpPr>
        <p:spPr bwMode="auto">
          <a:xfrm>
            <a:off x="685800" y="3771900"/>
            <a:ext cx="3886200" cy="1371600"/>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0000" tIns="46800" rIns="90000" bIns="46800"/>
          <a:lstStyle>
            <a:lvl1pPr marL="342900" indent="-342900" algn="l" defTabSz="457200" rtl="0" eaLnBrk="0" fontAlgn="base" hangingPunct="0">
              <a:spcBef>
                <a:spcPts val="750"/>
              </a:spcBef>
              <a:spcAft>
                <a:spcPct val="0"/>
              </a:spcAft>
              <a:buClr>
                <a:srgbClr val="000000"/>
              </a:buClr>
              <a:buSzPct val="100000"/>
              <a:buFont typeface="Times New Roman" pitchFamily="18" charset="0"/>
              <a:defRPr sz="3000">
                <a:solidFill>
                  <a:srgbClr val="000000"/>
                </a:solidFill>
                <a:latin typeface="+mn-lt"/>
                <a:ea typeface="+mn-ea"/>
                <a:cs typeface="+mn-cs"/>
              </a:defRPr>
            </a:lvl1pPr>
            <a:lvl2pPr marL="742950" indent="-285750" algn="l" defTabSz="457200" rtl="0" eaLnBrk="0" fontAlgn="base" hangingPunct="0">
              <a:spcBef>
                <a:spcPts val="625"/>
              </a:spcBef>
              <a:spcAft>
                <a:spcPct val="0"/>
              </a:spcAft>
              <a:buClr>
                <a:srgbClr val="000000"/>
              </a:buClr>
              <a:buSzPct val="100000"/>
              <a:buFont typeface="Times New Roman" pitchFamily="18" charset="0"/>
              <a:defRPr sz="2500">
                <a:solidFill>
                  <a:srgbClr val="000000"/>
                </a:solidFill>
                <a:latin typeface="HelveticaNeueLT Pro 57 Cn" charset="0"/>
                <a:ea typeface="+mn-ea"/>
                <a:cs typeface="+mn-cs"/>
              </a:defRPr>
            </a:lvl2pPr>
            <a:lvl3pPr marL="11430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9pPr>
          </a:lstStyle>
          <a:p>
            <a:pPr marL="0" indent="0" eaLnBrk="1" hangingPunct="1">
              <a:buFont typeface="Times New Roman" charset="0"/>
              <a:buNone/>
              <a:defRPr/>
            </a:pPr>
            <a:r>
              <a:rPr lang="en-US" sz="2000" u="sng" dirty="0" smtClean="0"/>
              <a:t>Examples</a:t>
            </a:r>
            <a:r>
              <a:rPr lang="en-US" sz="2000" dirty="0" smtClean="0"/>
              <a:t>: Buttons Switches, Light Sensors, Flex Sensors, Humidity Sensors, Temperature Sensors…</a:t>
            </a:r>
            <a:endParaRPr lang="en-US" sz="1800" dirty="0" smtClean="0"/>
          </a:p>
        </p:txBody>
      </p:sp>
      <p:sp>
        <p:nvSpPr>
          <p:cNvPr id="7" name="Rectangle 2"/>
          <p:cNvSpPr txBox="1">
            <a:spLocks noChangeArrowheads="1"/>
          </p:cNvSpPr>
          <p:nvPr/>
        </p:nvSpPr>
        <p:spPr bwMode="auto">
          <a:xfrm>
            <a:off x="4572000" y="3771900"/>
            <a:ext cx="3962400" cy="1371600"/>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0000" tIns="46800" rIns="90000" bIns="46800"/>
          <a:lstStyle>
            <a:lvl1pPr marL="342900" indent="-342900" algn="l" defTabSz="457200" rtl="0" eaLnBrk="0" fontAlgn="base" hangingPunct="0">
              <a:spcBef>
                <a:spcPts val="750"/>
              </a:spcBef>
              <a:spcAft>
                <a:spcPct val="0"/>
              </a:spcAft>
              <a:buClr>
                <a:srgbClr val="000000"/>
              </a:buClr>
              <a:buSzPct val="100000"/>
              <a:buFont typeface="Times New Roman" pitchFamily="18" charset="0"/>
              <a:defRPr sz="3000">
                <a:solidFill>
                  <a:srgbClr val="000000"/>
                </a:solidFill>
                <a:latin typeface="+mn-lt"/>
                <a:ea typeface="+mn-ea"/>
                <a:cs typeface="+mn-cs"/>
              </a:defRPr>
            </a:lvl1pPr>
            <a:lvl2pPr marL="742950" indent="-285750" algn="l" defTabSz="457200" rtl="0" eaLnBrk="0" fontAlgn="base" hangingPunct="0">
              <a:spcBef>
                <a:spcPts val="625"/>
              </a:spcBef>
              <a:spcAft>
                <a:spcPct val="0"/>
              </a:spcAft>
              <a:buClr>
                <a:srgbClr val="000000"/>
              </a:buClr>
              <a:buSzPct val="100000"/>
              <a:buFont typeface="Times New Roman" pitchFamily="18" charset="0"/>
              <a:defRPr sz="2500">
                <a:solidFill>
                  <a:srgbClr val="000000"/>
                </a:solidFill>
                <a:latin typeface="HelveticaNeueLT Pro 57 Cn" charset="0"/>
                <a:ea typeface="+mn-ea"/>
                <a:cs typeface="+mn-cs"/>
              </a:defRPr>
            </a:lvl2pPr>
            <a:lvl3pPr marL="11430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9pPr>
          </a:lstStyle>
          <a:p>
            <a:pPr marL="0" indent="0" eaLnBrk="1" hangingPunct="1">
              <a:defRPr/>
            </a:pPr>
            <a:r>
              <a:rPr lang="en-US" sz="2000" u="sng" dirty="0" smtClean="0"/>
              <a:t>Examples</a:t>
            </a:r>
            <a:r>
              <a:rPr lang="en-US" sz="2000" dirty="0"/>
              <a:t>: </a:t>
            </a:r>
            <a:r>
              <a:rPr lang="en-US" sz="2000" dirty="0" smtClean="0"/>
              <a:t>LEDs</a:t>
            </a:r>
            <a:r>
              <a:rPr lang="en-US" sz="2000" dirty="0"/>
              <a:t>, </a:t>
            </a:r>
            <a:r>
              <a:rPr lang="en-US" sz="2000" dirty="0" smtClean="0"/>
              <a:t>DC motor</a:t>
            </a:r>
            <a:r>
              <a:rPr lang="en-US" sz="2000" dirty="0"/>
              <a:t>, </a:t>
            </a:r>
            <a:r>
              <a:rPr lang="en-US" sz="2000" dirty="0" smtClean="0"/>
              <a:t>servo motor, </a:t>
            </a:r>
            <a:r>
              <a:rPr lang="en-US" sz="2000" dirty="0"/>
              <a:t>a </a:t>
            </a:r>
            <a:r>
              <a:rPr lang="en-US" sz="2000" dirty="0" err="1"/>
              <a:t>piezo</a:t>
            </a:r>
            <a:r>
              <a:rPr lang="en-US" sz="2000" dirty="0"/>
              <a:t> </a:t>
            </a:r>
            <a:r>
              <a:rPr lang="en-US" sz="2000" dirty="0" smtClean="0"/>
              <a:t>buzzer, relay, an </a:t>
            </a:r>
            <a:r>
              <a:rPr lang="en-US" sz="2000" dirty="0"/>
              <a:t>RGB LED</a:t>
            </a:r>
          </a:p>
          <a:p>
            <a:pPr marL="0" indent="0" eaLnBrk="1" hangingPunct="1">
              <a:buFont typeface="Times New Roman" charset="0"/>
              <a:buNone/>
              <a:defRPr/>
            </a:pPr>
            <a:endParaRPr lang="en-US" sz="1800"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Concepts: Analog vs. Digital</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3" name="Content Placeholder 3"/>
          <p:cNvSpPr txBox="1">
            <a:spLocks/>
          </p:cNvSpPr>
          <p:nvPr/>
        </p:nvSpPr>
        <p:spPr>
          <a:xfrm>
            <a:off x="495300" y="1377950"/>
            <a:ext cx="8221663" cy="3016250"/>
          </a:xfrm>
          <a:prstGeom prst="rect">
            <a:avLst/>
          </a:prstGeom>
        </p:spPr>
        <p:txBody>
          <a:bodyPr/>
          <a:lstStyle/>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smtClean="0">
                <a:ln>
                  <a:noFill/>
                </a:ln>
                <a:solidFill>
                  <a:schemeClr val="tx1"/>
                </a:solidFill>
                <a:effectLst/>
                <a:uLnTx/>
                <a:uFillTx/>
                <a:latin typeface="+mn-lt"/>
                <a:ea typeface="+mn-ea"/>
                <a:cs typeface="+mn-cs"/>
              </a:rPr>
              <a:t>Microcontrollers are </a:t>
            </a:r>
            <a:r>
              <a:rPr kumimoji="0" lang="en-US" sz="2600" b="1" i="0" u="none" strike="noStrike" kern="1200" cap="none" spc="0" normalizeH="0" baseline="0" noProof="0" smtClean="0">
                <a:ln>
                  <a:noFill/>
                </a:ln>
                <a:solidFill>
                  <a:schemeClr val="tx1"/>
                </a:solidFill>
                <a:effectLst/>
                <a:uLnTx/>
                <a:uFillTx/>
                <a:latin typeface="+mn-lt"/>
                <a:ea typeface="+mn-ea"/>
                <a:cs typeface="+mn-cs"/>
              </a:rPr>
              <a:t>digital</a:t>
            </a:r>
            <a:r>
              <a:rPr kumimoji="0" lang="en-US" sz="2600" b="0" i="0" u="none" strike="noStrike" kern="1200" cap="none" spc="0" normalizeH="0" baseline="0" noProof="0" smtClean="0">
                <a:ln>
                  <a:noFill/>
                </a:ln>
                <a:solidFill>
                  <a:schemeClr val="tx1"/>
                </a:solidFill>
                <a:effectLst/>
                <a:uLnTx/>
                <a:uFillTx/>
                <a:latin typeface="+mn-lt"/>
                <a:ea typeface="+mn-ea"/>
                <a:cs typeface="+mn-cs"/>
              </a:rPr>
              <a:t> devices – ON or OFF.  Also called – discrete.</a:t>
            </a: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1" i="0" u="none" strike="noStrike" kern="1200" cap="none" spc="0" normalizeH="0" baseline="0" noProof="0" smtClean="0">
                <a:ln>
                  <a:noFill/>
                </a:ln>
                <a:solidFill>
                  <a:schemeClr val="tx1"/>
                </a:solidFill>
                <a:effectLst/>
                <a:uLnTx/>
                <a:uFillTx/>
                <a:latin typeface="+mn-lt"/>
                <a:ea typeface="+mn-ea"/>
                <a:cs typeface="+mn-cs"/>
              </a:rPr>
              <a:t>analog</a:t>
            </a:r>
            <a:r>
              <a:rPr kumimoji="0" lang="en-US" sz="2600" b="0" i="0" u="none" strike="noStrike" kern="1200" cap="none" spc="0" normalizeH="0" baseline="0" noProof="0" smtClean="0">
                <a:ln>
                  <a:noFill/>
                </a:ln>
                <a:solidFill>
                  <a:schemeClr val="tx1"/>
                </a:solidFill>
                <a:effectLst/>
                <a:uLnTx/>
                <a:uFillTx/>
                <a:latin typeface="+mn-lt"/>
                <a:ea typeface="+mn-ea"/>
                <a:cs typeface="+mn-cs"/>
              </a:rPr>
              <a:t> signals are anything that can be a full range of values.  What are some examples? More on this later…</a:t>
            </a:r>
          </a:p>
        </p:txBody>
      </p:sp>
      <p:grpSp>
        <p:nvGrpSpPr>
          <p:cNvPr id="4" name="Group 13"/>
          <p:cNvGrpSpPr>
            <a:grpSpLocks/>
          </p:cNvGrpSpPr>
          <p:nvPr/>
        </p:nvGrpSpPr>
        <p:grpSpPr bwMode="auto">
          <a:xfrm>
            <a:off x="123825" y="4394200"/>
            <a:ext cx="8077200" cy="1498600"/>
            <a:chOff x="124460" y="4394200"/>
            <a:chExt cx="8077200" cy="1498600"/>
          </a:xfrm>
        </p:grpSpPr>
        <p:pic>
          <p:nvPicPr>
            <p:cNvPr id="5" name="Picture 8" descr="http://soulargrooves.com/new/wp-content/uploads/2012/11/analog-signal.gif"/>
            <p:cNvPicPr>
              <a:picLocks noChangeAspect="1" noChangeArrowheads="1"/>
            </p:cNvPicPr>
            <p:nvPr/>
          </p:nvPicPr>
          <p:blipFill>
            <a:blip r:embed="rId2" cstate="print"/>
            <a:srcRect t="50000"/>
            <a:stretch>
              <a:fillRect/>
            </a:stretch>
          </p:blipFill>
          <p:spPr bwMode="auto">
            <a:xfrm>
              <a:off x="815975" y="4394200"/>
              <a:ext cx="3200400" cy="1271587"/>
            </a:xfrm>
            <a:prstGeom prst="rect">
              <a:avLst/>
            </a:prstGeom>
            <a:noFill/>
            <a:ln w="9525">
              <a:noFill/>
              <a:miter lim="800000"/>
              <a:headEnd/>
              <a:tailEnd/>
            </a:ln>
          </p:spPr>
        </p:pic>
        <p:pic>
          <p:nvPicPr>
            <p:cNvPr id="6" name="Picture 8" descr="http://soulargrooves.com/new/wp-content/uploads/2012/11/analog-signal.gif"/>
            <p:cNvPicPr>
              <a:picLocks noChangeAspect="1" noChangeArrowheads="1"/>
            </p:cNvPicPr>
            <p:nvPr/>
          </p:nvPicPr>
          <p:blipFill>
            <a:blip r:embed="rId2" cstate="print"/>
            <a:srcRect t="30556" b="50000"/>
            <a:stretch>
              <a:fillRect/>
            </a:stretch>
          </p:blipFill>
          <p:spPr bwMode="auto">
            <a:xfrm>
              <a:off x="4895850" y="5398294"/>
              <a:ext cx="3200400" cy="494506"/>
            </a:xfrm>
            <a:prstGeom prst="rect">
              <a:avLst/>
            </a:prstGeom>
            <a:noFill/>
            <a:ln w="9525">
              <a:noFill/>
              <a:miter lim="800000"/>
              <a:headEnd/>
              <a:tailEnd/>
            </a:ln>
          </p:spPr>
        </p:pic>
        <p:cxnSp>
          <p:nvCxnSpPr>
            <p:cNvPr id="7" name="Straight Connector 6"/>
            <p:cNvCxnSpPr/>
            <p:nvPr/>
          </p:nvCxnSpPr>
          <p:spPr bwMode="auto">
            <a:xfrm flipV="1">
              <a:off x="5021898" y="4827588"/>
              <a:ext cx="795337" cy="492125"/>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oup 8"/>
            <p:cNvGrpSpPr>
              <a:grpSpLocks/>
            </p:cNvGrpSpPr>
            <p:nvPr/>
          </p:nvGrpSpPr>
          <p:grpSpPr bwMode="auto">
            <a:xfrm>
              <a:off x="127635" y="4657517"/>
              <a:ext cx="657860" cy="338554"/>
              <a:chOff x="48260" y="4657517"/>
              <a:chExt cx="657860" cy="338554"/>
            </a:xfrm>
          </p:grpSpPr>
          <p:sp>
            <p:nvSpPr>
              <p:cNvPr id="21" name="TextBox 12"/>
              <p:cNvSpPr txBox="1">
                <a:spLocks noChangeArrowheads="1"/>
              </p:cNvSpPr>
              <p:nvPr/>
            </p:nvSpPr>
            <p:spPr bwMode="auto">
              <a:xfrm>
                <a:off x="48260" y="4657517"/>
                <a:ext cx="520700" cy="338554"/>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1600">
                    <a:solidFill>
                      <a:schemeClr val="tx1"/>
                    </a:solidFill>
                  </a:rPr>
                  <a:t>5 V</a:t>
                </a:r>
              </a:p>
            </p:txBody>
          </p:sp>
          <p:cxnSp>
            <p:nvCxnSpPr>
              <p:cNvPr id="22" name="Straight Connector 21"/>
              <p:cNvCxnSpPr>
                <a:stCxn id="21" idx="3"/>
              </p:cNvCxnSpPr>
              <p:nvPr/>
            </p:nvCxnSpPr>
            <p:spPr bwMode="auto">
              <a:xfrm>
                <a:off x="568960" y="4827588"/>
                <a:ext cx="136525"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9" name="Group 9"/>
            <p:cNvGrpSpPr>
              <a:grpSpLocks/>
            </p:cNvGrpSpPr>
            <p:nvPr/>
          </p:nvGrpSpPr>
          <p:grpSpPr bwMode="auto">
            <a:xfrm>
              <a:off x="124460" y="5152817"/>
              <a:ext cx="661035" cy="338554"/>
              <a:chOff x="63500" y="5152817"/>
              <a:chExt cx="661035" cy="338554"/>
            </a:xfrm>
          </p:grpSpPr>
          <p:sp>
            <p:nvSpPr>
              <p:cNvPr id="19" name="TextBox 2"/>
              <p:cNvSpPr txBox="1">
                <a:spLocks noChangeArrowheads="1"/>
              </p:cNvSpPr>
              <p:nvPr/>
            </p:nvSpPr>
            <p:spPr bwMode="auto">
              <a:xfrm>
                <a:off x="63500" y="5152817"/>
                <a:ext cx="520700" cy="338554"/>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1600">
                    <a:solidFill>
                      <a:schemeClr val="tx1"/>
                    </a:solidFill>
                  </a:rPr>
                  <a:t>0 V</a:t>
                </a:r>
              </a:p>
            </p:txBody>
          </p:sp>
          <p:cxnSp>
            <p:nvCxnSpPr>
              <p:cNvPr id="20" name="Straight Connector 7"/>
              <p:cNvCxnSpPr>
                <a:stCxn id="19" idx="3"/>
              </p:cNvCxnSpPr>
              <p:nvPr/>
            </p:nvCxnSpPr>
            <p:spPr bwMode="auto">
              <a:xfrm>
                <a:off x="584200" y="5322888"/>
                <a:ext cx="139700"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 name="Group 18"/>
            <p:cNvGrpSpPr>
              <a:grpSpLocks/>
            </p:cNvGrpSpPr>
            <p:nvPr/>
          </p:nvGrpSpPr>
          <p:grpSpPr bwMode="auto">
            <a:xfrm>
              <a:off x="4295775" y="4657517"/>
              <a:ext cx="657860" cy="338554"/>
              <a:chOff x="48260" y="4657517"/>
              <a:chExt cx="657860" cy="338554"/>
            </a:xfrm>
          </p:grpSpPr>
          <p:sp>
            <p:nvSpPr>
              <p:cNvPr id="17" name="TextBox 19"/>
              <p:cNvSpPr txBox="1">
                <a:spLocks noChangeArrowheads="1"/>
              </p:cNvSpPr>
              <p:nvPr/>
            </p:nvSpPr>
            <p:spPr bwMode="auto">
              <a:xfrm>
                <a:off x="48260" y="4657517"/>
                <a:ext cx="520700" cy="338554"/>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1600">
                    <a:solidFill>
                      <a:schemeClr val="tx1"/>
                    </a:solidFill>
                  </a:rPr>
                  <a:t>5 V</a:t>
                </a:r>
              </a:p>
            </p:txBody>
          </p:sp>
          <p:cxnSp>
            <p:nvCxnSpPr>
              <p:cNvPr id="18" name="Straight Connector 17"/>
              <p:cNvCxnSpPr>
                <a:stCxn id="17" idx="3"/>
              </p:cNvCxnSpPr>
              <p:nvPr/>
            </p:nvCxnSpPr>
            <p:spPr bwMode="auto">
              <a:xfrm>
                <a:off x="569595" y="4827588"/>
                <a:ext cx="136525"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1" name="Group 24"/>
            <p:cNvGrpSpPr>
              <a:grpSpLocks/>
            </p:cNvGrpSpPr>
            <p:nvPr/>
          </p:nvGrpSpPr>
          <p:grpSpPr bwMode="auto">
            <a:xfrm>
              <a:off x="4292600" y="5152817"/>
              <a:ext cx="661035" cy="338554"/>
              <a:chOff x="63500" y="5152817"/>
              <a:chExt cx="661035" cy="338554"/>
            </a:xfrm>
          </p:grpSpPr>
          <p:sp>
            <p:nvSpPr>
              <p:cNvPr id="15" name="TextBox 25"/>
              <p:cNvSpPr txBox="1">
                <a:spLocks noChangeArrowheads="1"/>
              </p:cNvSpPr>
              <p:nvPr/>
            </p:nvSpPr>
            <p:spPr bwMode="auto">
              <a:xfrm>
                <a:off x="63500" y="5152817"/>
                <a:ext cx="520700" cy="338554"/>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1600">
                    <a:solidFill>
                      <a:schemeClr val="tx1"/>
                    </a:solidFill>
                  </a:rPr>
                  <a:t>0 V</a:t>
                </a:r>
              </a:p>
            </p:txBody>
          </p:sp>
          <p:cxnSp>
            <p:nvCxnSpPr>
              <p:cNvPr id="16" name="Straight Connector 15"/>
              <p:cNvCxnSpPr>
                <a:stCxn id="15" idx="3"/>
              </p:cNvCxnSpPr>
              <p:nvPr/>
            </p:nvCxnSpPr>
            <p:spPr bwMode="auto">
              <a:xfrm>
                <a:off x="584835" y="5322888"/>
                <a:ext cx="139700"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cxnSp>
          <p:nvCxnSpPr>
            <p:cNvPr id="12" name="Straight Connector 11"/>
            <p:cNvCxnSpPr/>
            <p:nvPr/>
          </p:nvCxnSpPr>
          <p:spPr bwMode="auto">
            <a:xfrm>
              <a:off x="5817235" y="4826000"/>
              <a:ext cx="793750" cy="493713"/>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6610985" y="4827588"/>
              <a:ext cx="795338" cy="492125"/>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a:off x="7406323" y="4826000"/>
              <a:ext cx="795337" cy="493713"/>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Open up Arduino</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3" name="Content Placeholder 2"/>
          <p:cNvSpPr txBox="1">
            <a:spLocks/>
          </p:cNvSpPr>
          <p:nvPr/>
        </p:nvSpPr>
        <p:spPr>
          <a:xfrm>
            <a:off x="685800" y="1752600"/>
            <a:ext cx="3808413" cy="4341813"/>
          </a:xfrm>
          <a:prstGeom prst="rect">
            <a:avLst/>
          </a:prstGeom>
        </p:spPr>
        <p:txBody>
          <a:bodyPr/>
          <a:lstStyle/>
          <a:p>
            <a:pPr marL="0" marR="0" lvl="0" indent="0" algn="l" defTabSz="914400" rtl="0" eaLnBrk="1" fontAlgn="auto" latinLnBrk="0" hangingPunct="1">
              <a:lnSpc>
                <a:spcPct val="100000"/>
              </a:lnSpc>
              <a:spcBef>
                <a:spcPts val="580"/>
              </a:spcBef>
              <a:spcAft>
                <a:spcPts val="0"/>
              </a:spcAft>
              <a:buClr>
                <a:schemeClr val="accent1"/>
              </a:buClr>
              <a:buSzPct val="85000"/>
              <a:tabLst/>
              <a:defRPr/>
            </a:pPr>
            <a:r>
              <a:rPr kumimoji="0" lang="en-US" sz="2400" b="0" i="0" u="sng" strike="noStrike" kern="1200" cap="none" spc="0" normalizeH="0" baseline="0" noProof="0" dirty="0" smtClean="0">
                <a:ln>
                  <a:noFill/>
                </a:ln>
                <a:solidFill>
                  <a:schemeClr val="tx1"/>
                </a:solidFill>
                <a:effectLst/>
                <a:uLnTx/>
                <a:uFillTx/>
                <a:latin typeface="+mn-lt"/>
                <a:ea typeface="+mn-ea"/>
                <a:cs typeface="+mn-cs"/>
              </a:rPr>
              <a:t>Hints</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l" defTabSz="914400" rtl="0" eaLnBrk="1" fontAlgn="auto" latinLnBrk="0" hangingPunct="1">
              <a:lnSpc>
                <a:spcPct val="100000"/>
              </a:lnSpc>
              <a:spcBef>
                <a:spcPts val="580"/>
              </a:spcBef>
              <a:spcAft>
                <a:spcPts val="0"/>
              </a:spcAft>
              <a:buClr>
                <a:schemeClr val="accent1"/>
              </a:buClr>
              <a:buSzPct val="85000"/>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For PC Users </a:t>
            </a:r>
            <a:r>
              <a:rPr kumimoji="0" lang="en-US" sz="2400" b="1" i="0" u="none" strike="noStrike" kern="1200" cap="none" spc="0" normalizeH="0" baseline="0" noProof="0" dirty="0" smtClean="0">
                <a:ln>
                  <a:noFill/>
                </a:ln>
                <a:solidFill>
                  <a:schemeClr val="tx1"/>
                </a:solidFill>
                <a:effectLst/>
                <a:uLnTx/>
                <a:uFillTx/>
                <a:latin typeface="+mn-lt"/>
                <a:ea typeface="+mn-ea"/>
                <a:cs typeface="+mn-cs"/>
                <a:sym typeface="Wingdings" pitchFamily="2" charset="2"/>
              </a:rPr>
              <a:t> </a:t>
            </a:r>
          </a:p>
          <a:p>
            <a:pPr marL="0" marR="0" lvl="0" indent="0" algn="l" defTabSz="914400" rtl="0" eaLnBrk="1" fontAlgn="auto" latinLnBrk="0" hangingPunct="1">
              <a:lnSpc>
                <a:spcPct val="100000"/>
              </a:lnSpc>
              <a:spcBef>
                <a:spcPts val="580"/>
              </a:spcBef>
              <a:spcAft>
                <a:spcPts val="0"/>
              </a:spcAft>
              <a:buClr>
                <a:schemeClr val="accent1"/>
              </a:buClr>
              <a:buSzPct val="85000"/>
              <a:buFont typeface="HelveticaNeueLT Pro 77 BdCn"/>
              <a:buAutoNum type="arabicPeriod"/>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sym typeface="Wingdings" pitchFamily="2" charset="2"/>
              </a:rPr>
              <a:t>Let the installer copy and move the files to the appropriate locations, or</a:t>
            </a:r>
          </a:p>
          <a:p>
            <a:pPr marL="0" marR="0" lvl="0" indent="0" algn="l" defTabSz="914400" rtl="0" eaLnBrk="1" fontAlgn="auto" latinLnBrk="0" hangingPunct="1">
              <a:lnSpc>
                <a:spcPct val="100000"/>
              </a:lnSpc>
              <a:spcBef>
                <a:spcPts val="580"/>
              </a:spcBef>
              <a:spcAft>
                <a:spcPts val="0"/>
              </a:spcAft>
              <a:buClr>
                <a:schemeClr val="accent1"/>
              </a:buClr>
              <a:buSzPct val="85000"/>
              <a:buFont typeface="HelveticaNeueLT Pro 77 BdCn"/>
              <a:buAutoNum type="arabicPeriod"/>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sym typeface="Wingdings" pitchFamily="2" charset="2"/>
              </a:rPr>
              <a:t>Create a folder under C:\Program Files (x86) called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sym typeface="Wingdings" pitchFamily="2" charset="2"/>
              </a:rPr>
              <a:t>Arduino</a:t>
            </a:r>
            <a:r>
              <a:rPr kumimoji="0" lang="en-US" sz="2400" b="0" i="0" u="none" strike="noStrike" kern="1200" cap="none" spc="0" normalizeH="0" baseline="0" noProof="0" dirty="0" smtClean="0">
                <a:ln>
                  <a:noFill/>
                </a:ln>
                <a:solidFill>
                  <a:schemeClr val="tx1"/>
                </a:solidFill>
                <a:effectLst/>
                <a:uLnTx/>
                <a:uFillTx/>
                <a:latin typeface="+mn-lt"/>
                <a:ea typeface="+mn-ea"/>
                <a:cs typeface="+mn-cs"/>
                <a:sym typeface="Wingdings" pitchFamily="2" charset="2"/>
              </a:rPr>
              <a:t>. Move the entire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sym typeface="Wingdings" pitchFamily="2" charset="2"/>
              </a:rPr>
              <a:t>Arduino</a:t>
            </a:r>
            <a:r>
              <a:rPr kumimoji="0" lang="en-US" sz="2400" b="0" i="0" u="none" strike="noStrike" kern="1200" cap="none" spc="0" normalizeH="0" baseline="0" noProof="0" dirty="0" smtClean="0">
                <a:ln>
                  <a:noFill/>
                </a:ln>
                <a:solidFill>
                  <a:schemeClr val="tx1"/>
                </a:solidFill>
                <a:effectLst/>
                <a:uLnTx/>
                <a:uFillTx/>
                <a:latin typeface="+mn-lt"/>
                <a:ea typeface="+mn-ea"/>
                <a:cs typeface="+mn-cs"/>
                <a:sym typeface="Wingdings" pitchFamily="2" charset="2"/>
              </a:rPr>
              <a:t> program folder here.</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4" name="Content Placeholder 2"/>
          <p:cNvSpPr txBox="1">
            <a:spLocks/>
          </p:cNvSpPr>
          <p:nvPr/>
        </p:nvSpPr>
        <p:spPr bwMode="auto">
          <a:xfrm>
            <a:off x="4800600" y="1752600"/>
            <a:ext cx="3808413" cy="434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0000" tIns="46800" rIns="90000" bIns="46800"/>
          <a:lstStyle>
            <a:lvl1pPr marL="342900" indent="-342900" algn="l" defTabSz="457200" rtl="0" eaLnBrk="1" fontAlgn="base" hangingPunct="1">
              <a:spcBef>
                <a:spcPts val="750"/>
              </a:spcBef>
              <a:spcAft>
                <a:spcPct val="0"/>
              </a:spcAft>
              <a:buClr>
                <a:srgbClr val="000000"/>
              </a:buClr>
              <a:buSzPct val="100000"/>
              <a:buFont typeface="Times New Roman" pitchFamily="18" charset="0"/>
              <a:defRPr sz="2800">
                <a:solidFill>
                  <a:srgbClr val="000000"/>
                </a:solidFill>
                <a:latin typeface="+mn-lt"/>
                <a:ea typeface="+mn-ea"/>
                <a:cs typeface="+mn-cs"/>
              </a:defRPr>
            </a:lvl1pPr>
            <a:lvl2pPr marL="742950" indent="-285750" algn="l" defTabSz="457200" rtl="0" eaLnBrk="1" fontAlgn="base" hangingPunct="1">
              <a:spcBef>
                <a:spcPts val="625"/>
              </a:spcBef>
              <a:spcAft>
                <a:spcPct val="0"/>
              </a:spcAft>
              <a:buClr>
                <a:srgbClr val="000000"/>
              </a:buClr>
              <a:buSzPct val="100000"/>
              <a:buFont typeface="Times New Roman" pitchFamily="18" charset="0"/>
              <a:defRPr sz="2400">
                <a:solidFill>
                  <a:srgbClr val="000000"/>
                </a:solidFill>
                <a:latin typeface="HelveticaNeueLT Pro 57 Cn" charset="0"/>
                <a:ea typeface="+mn-ea"/>
                <a:cs typeface="+mn-cs"/>
              </a:defRPr>
            </a:lvl2pPr>
            <a:lvl3pPr marL="1143000" indent="-228600" algn="l" defTabSz="457200" rtl="0" eaLnBrk="1" fontAlgn="base" hangingPunct="1">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3pPr>
            <a:lvl4pPr marL="1600200" indent="-228600" algn="l" defTabSz="457200" rtl="0" eaLnBrk="1" fontAlgn="base" hangingPunct="1">
              <a:spcBef>
                <a:spcPts val="500"/>
              </a:spcBef>
              <a:spcAft>
                <a:spcPct val="0"/>
              </a:spcAft>
              <a:buClr>
                <a:srgbClr val="000000"/>
              </a:buClr>
              <a:buSzPct val="100000"/>
              <a:buFont typeface="Times New Roman" pitchFamily="18" charset="0"/>
              <a:defRPr sz="1800">
                <a:solidFill>
                  <a:srgbClr val="000000"/>
                </a:solidFill>
                <a:latin typeface="HelveticaNeueLT Pro 57 Cn" charset="0"/>
                <a:ea typeface="+mn-ea"/>
                <a:cs typeface="+mn-cs"/>
              </a:defRPr>
            </a:lvl4pPr>
            <a:lvl5pPr marL="2057400" indent="-228600" algn="l" defTabSz="457200" rtl="0" eaLnBrk="1" fontAlgn="base" hangingPunct="1">
              <a:spcBef>
                <a:spcPts val="500"/>
              </a:spcBef>
              <a:spcAft>
                <a:spcPct val="0"/>
              </a:spcAft>
              <a:buClr>
                <a:srgbClr val="000000"/>
              </a:buClr>
              <a:buSzPct val="100000"/>
              <a:buFont typeface="Times New Roman" pitchFamily="18" charset="0"/>
              <a:defRPr sz="1800">
                <a:solidFill>
                  <a:srgbClr val="000000"/>
                </a:solidFill>
                <a:latin typeface="HelveticaNeueLT Pro 57 Cn" charset="0"/>
                <a:ea typeface="+mn-ea"/>
                <a:cs typeface="+mn-cs"/>
              </a:defRPr>
            </a:lvl5pPr>
            <a:lvl6pPr marL="2514600" indent="-228600" algn="l" defTabSz="457200" rtl="0" eaLnBrk="1" fontAlgn="base" hangingPunct="1">
              <a:spcBef>
                <a:spcPts val="500"/>
              </a:spcBef>
              <a:spcAft>
                <a:spcPct val="0"/>
              </a:spcAft>
              <a:buClr>
                <a:srgbClr val="000000"/>
              </a:buClr>
              <a:buSzPct val="100000"/>
              <a:buFont typeface="Times New Roman" charset="0"/>
              <a:defRPr sz="1800">
                <a:solidFill>
                  <a:srgbClr val="000000"/>
                </a:solidFill>
                <a:latin typeface="HelveticaNeueLT Pro 57 Cn" charset="0"/>
                <a:ea typeface="+mn-ea"/>
                <a:cs typeface="+mn-cs"/>
              </a:defRPr>
            </a:lvl6pPr>
            <a:lvl7pPr marL="2971800" indent="-228600" algn="l" defTabSz="457200" rtl="0" eaLnBrk="1" fontAlgn="base" hangingPunct="1">
              <a:spcBef>
                <a:spcPts val="500"/>
              </a:spcBef>
              <a:spcAft>
                <a:spcPct val="0"/>
              </a:spcAft>
              <a:buClr>
                <a:srgbClr val="000000"/>
              </a:buClr>
              <a:buSzPct val="100000"/>
              <a:buFont typeface="Times New Roman" charset="0"/>
              <a:defRPr sz="1800">
                <a:solidFill>
                  <a:srgbClr val="000000"/>
                </a:solidFill>
                <a:latin typeface="HelveticaNeueLT Pro 57 Cn" charset="0"/>
                <a:ea typeface="+mn-ea"/>
                <a:cs typeface="+mn-cs"/>
              </a:defRPr>
            </a:lvl7pPr>
            <a:lvl8pPr marL="3429000" indent="-228600" algn="l" defTabSz="457200" rtl="0" eaLnBrk="1" fontAlgn="base" hangingPunct="1">
              <a:spcBef>
                <a:spcPts val="500"/>
              </a:spcBef>
              <a:spcAft>
                <a:spcPct val="0"/>
              </a:spcAft>
              <a:buClr>
                <a:srgbClr val="000000"/>
              </a:buClr>
              <a:buSzPct val="100000"/>
              <a:buFont typeface="Times New Roman" charset="0"/>
              <a:defRPr sz="1800">
                <a:solidFill>
                  <a:srgbClr val="000000"/>
                </a:solidFill>
                <a:latin typeface="HelveticaNeueLT Pro 57 Cn" charset="0"/>
                <a:ea typeface="+mn-ea"/>
                <a:cs typeface="+mn-cs"/>
              </a:defRPr>
            </a:lvl8pPr>
            <a:lvl9pPr marL="3886200" indent="-228600" algn="l" defTabSz="457200" rtl="0" eaLnBrk="1" fontAlgn="base" hangingPunct="1">
              <a:spcBef>
                <a:spcPts val="500"/>
              </a:spcBef>
              <a:spcAft>
                <a:spcPct val="0"/>
              </a:spcAft>
              <a:buClr>
                <a:srgbClr val="000000"/>
              </a:buClr>
              <a:buSzPct val="100000"/>
              <a:buFont typeface="Times New Roman" charset="0"/>
              <a:defRPr sz="1800">
                <a:solidFill>
                  <a:srgbClr val="000000"/>
                </a:solidFill>
                <a:latin typeface="HelveticaNeueLT Pro 57 Cn" charset="0"/>
                <a:ea typeface="+mn-ea"/>
                <a:cs typeface="+mn-cs"/>
              </a:defRPr>
            </a:lvl9pPr>
          </a:lstStyle>
          <a:p>
            <a:pPr>
              <a:defRPr/>
            </a:pPr>
            <a:endParaRPr lang="en-US" sz="2400" dirty="0" smtClean="0"/>
          </a:p>
          <a:p>
            <a:pPr>
              <a:defRPr/>
            </a:pPr>
            <a:r>
              <a:rPr lang="en-US" sz="2400" b="1" dirty="0" smtClean="0"/>
              <a:t>For Mac Users </a:t>
            </a:r>
            <a:r>
              <a:rPr lang="en-US" sz="2400" b="1" dirty="0" smtClean="0">
                <a:sym typeface="Wingdings" pitchFamily="2" charset="2"/>
              </a:rPr>
              <a:t> </a:t>
            </a:r>
          </a:p>
          <a:p>
            <a:pPr marL="457200" indent="-457200">
              <a:buFont typeface="+mj-lt"/>
              <a:buAutoNum type="arabicPeriod"/>
              <a:defRPr/>
            </a:pPr>
            <a:r>
              <a:rPr lang="en-US" sz="2400" dirty="0" smtClean="0">
                <a:sym typeface="Wingdings" pitchFamily="2" charset="2"/>
              </a:rPr>
              <a:t>Move the </a:t>
            </a:r>
            <a:r>
              <a:rPr lang="en-US" sz="2400" dirty="0" err="1" smtClean="0">
                <a:sym typeface="Wingdings" pitchFamily="2" charset="2"/>
              </a:rPr>
              <a:t>Arduino</a:t>
            </a:r>
            <a:r>
              <a:rPr lang="en-US" sz="2400" dirty="0" smtClean="0">
                <a:sym typeface="Wingdings" pitchFamily="2" charset="2"/>
              </a:rPr>
              <a:t> executable to the dock for ease of access.</a:t>
            </a:r>
          </a:p>
          <a:p>
            <a:pPr marL="457200" indent="-457200">
              <a:buFont typeface="+mj-lt"/>
              <a:buAutoNum type="arabicPeriod"/>
              <a:defRPr/>
            </a:pPr>
            <a:r>
              <a:rPr lang="en-US" sz="2400" dirty="0" smtClean="0">
                <a:sym typeface="Wingdings" pitchFamily="2" charset="2"/>
              </a:rPr>
              <a:t>Resist the temptation to run these from your desktop.</a:t>
            </a:r>
            <a:endParaRPr lang="en-US" sz="2400" dirty="0"/>
          </a:p>
        </p:txBody>
      </p:sp>
      <p:pic>
        <p:nvPicPr>
          <p:cNvPr id="5" name="Picture 4" descr="http://www.brandsoftheworld.com/sites/default/files/styles/logo-thumbnail/public/102011/arduino.ai_.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010400" y="228600"/>
            <a:ext cx="1258888" cy="1258887"/>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304800"/>
            <a:ext cx="7770813" cy="1141413"/>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Go ahead and plug your board in!</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pic>
        <p:nvPicPr>
          <p:cNvPr id="5" name="Picture 2" descr="https://dlnmh9ip6v2uc.cloudfront.net/images/products/1/1/3/0/1/11301-01.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733800" y="2971800"/>
            <a:ext cx="1565275" cy="1565275"/>
          </a:xfrm>
          <a:prstGeom prst="rect">
            <a:avLst/>
          </a:prstGeom>
          <a:noFill/>
          <a:ln w="9525">
            <a:noFill/>
            <a:miter lim="800000"/>
            <a:headEnd/>
            <a:tailEnd/>
          </a:ln>
        </p:spPr>
      </p:pic>
      <p:pic>
        <p:nvPicPr>
          <p:cNvPr id="7" name="Picture 7" descr="http://us.123rf.com/400wm/400/400/daboost/daboost1102/daboost110200032/8948217-3d-laptop-computer-isolated-on-white-with-clipping-path.jp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5562600" y="2590800"/>
            <a:ext cx="3244850" cy="2628900"/>
          </a:xfrm>
          <a:prstGeom prst="rect">
            <a:avLst/>
          </a:prstGeom>
          <a:noFill/>
          <a:ln w="9525">
            <a:noFill/>
            <a:miter lim="800000"/>
            <a:headEnd/>
            <a:tailEnd/>
          </a:ln>
        </p:spPr>
      </p:pic>
      <p:pic>
        <p:nvPicPr>
          <p:cNvPr id="8" name="Picture 4" descr="https://dlnmh9ip6v2uc.cloudfront.net/images/products/1/1/2/2/4/11224-01c.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2819400"/>
            <a:ext cx="2714625" cy="2084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639762"/>
          </a:xfrm>
        </p:spPr>
        <p:txBody>
          <a:bodyPr anchor="t">
            <a:noAutofit/>
          </a:bodyPr>
          <a:lstStyle/>
          <a:p>
            <a:r>
              <a:rPr lang="en-US" sz="3300" dirty="0" smtClean="0"/>
              <a:t>Integrated Development Environment (IDE)</a:t>
            </a:r>
            <a:endParaRPr lang="en-US" sz="3300" dirty="0"/>
          </a:p>
        </p:txBody>
      </p:sp>
      <p:sp>
        <p:nvSpPr>
          <p:cNvPr id="7" name="Content Placeholder 6"/>
          <p:cNvSpPr>
            <a:spLocks noGrp="1"/>
          </p:cNvSpPr>
          <p:nvPr>
            <p:ph sz="quarter" idx="1"/>
          </p:nvPr>
        </p:nvSpPr>
        <p:spPr>
          <a:xfrm>
            <a:off x="914400" y="1295400"/>
            <a:ext cx="7772400" cy="4572000"/>
          </a:xfrm>
        </p:spPr>
        <p:txBody>
          <a:bodyPr/>
          <a:lstStyle/>
          <a:p>
            <a:endParaRPr lang="en-US"/>
          </a:p>
        </p:txBody>
      </p:sp>
      <p:sp>
        <p:nvSpPr>
          <p:cNvPr id="8" name="Rectangle 9"/>
          <p:cNvSpPr>
            <a:spLocks noChangeArrowheads="1"/>
          </p:cNvSpPr>
          <p:nvPr/>
        </p:nvSpPr>
        <p:spPr bwMode="auto">
          <a:xfrm>
            <a:off x="4953000" y="1347788"/>
            <a:ext cx="3505200" cy="862012"/>
          </a:xfrm>
          <a:prstGeom prst="rect">
            <a:avLst/>
          </a:prstGeom>
          <a:solidFill>
            <a:schemeClr val="bg2"/>
          </a:solidFill>
          <a:ln w="9525"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10" name="Content Placeholder 6"/>
          <p:cNvSpPr txBox="1">
            <a:spLocks/>
          </p:cNvSpPr>
          <p:nvPr/>
        </p:nvSpPr>
        <p:spPr>
          <a:xfrm>
            <a:off x="4953000" y="1347788"/>
            <a:ext cx="3654425" cy="5332412"/>
          </a:xfrm>
          <a:prstGeom prst="rect">
            <a:avLst/>
          </a:prstGeom>
        </p:spPr>
        <p:txBody>
          <a:bodyPr>
            <a:normAutofit/>
          </a:bodyPr>
          <a:lstStyle/>
          <a:p>
            <a:pPr marL="0" marR="0" lvl="0" indent="0" algn="l" defTabSz="914400" rtl="0" eaLnBrk="1" fontAlgn="auto" latinLnBrk="0" hangingPunct="1">
              <a:lnSpc>
                <a:spcPct val="100000"/>
              </a:lnSpc>
              <a:spcBef>
                <a:spcPts val="580"/>
              </a:spcBef>
              <a:spcAft>
                <a:spcPts val="0"/>
              </a:spcAft>
              <a:buClr>
                <a:schemeClr val="accent1"/>
              </a:buClr>
              <a:buSzPct val="85000"/>
              <a:buFont typeface="Arial" pitchFamily="34" charset="0"/>
              <a:buNone/>
              <a:tabLst/>
              <a:defRPr/>
            </a:pPr>
            <a:r>
              <a:rPr kumimoji="0" lang="en-US" sz="2400" b="0" i="0" u="none" strike="noStrike" kern="1200" cap="none" spc="0" normalizeH="0" baseline="0" noProof="0" smtClean="0">
                <a:ln>
                  <a:noFill/>
                </a:ln>
                <a:solidFill>
                  <a:schemeClr val="tx1"/>
                </a:solidFill>
                <a:effectLst/>
                <a:uLnTx/>
                <a:uFillTx/>
                <a:latin typeface="+mn-lt"/>
                <a:ea typeface="+mn-ea"/>
                <a:cs typeface="+mn-cs"/>
              </a:rPr>
              <a:t>Two required functions / methods / routines:</a:t>
            </a: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000" b="0"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580"/>
              </a:spcBef>
              <a:spcAft>
                <a:spcPts val="0"/>
              </a:spcAft>
              <a:buClr>
                <a:schemeClr val="accent1"/>
              </a:buClr>
              <a:buSzPct val="85000"/>
              <a:buFont typeface="Arial" pitchFamily="34" charset="0"/>
              <a:buNone/>
              <a:tabLst/>
              <a:defRPr/>
            </a:pPr>
            <a:r>
              <a:rPr kumimoji="0" lang="en-US" sz="2200" b="0"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void </a:t>
            </a:r>
            <a:r>
              <a:rPr kumimoji="0" lang="en-US" sz="2200" b="1"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setup</a:t>
            </a:r>
            <a:r>
              <a:rPr kumimoji="0" lang="en-US" sz="2200" b="0"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580"/>
              </a:spcBef>
              <a:spcAft>
                <a:spcPts val="0"/>
              </a:spcAft>
              <a:buClr>
                <a:schemeClr val="accent1"/>
              </a:buClr>
              <a:buSzPct val="85000"/>
              <a:buFont typeface="Arial" pitchFamily="34" charset="0"/>
              <a:buNone/>
              <a:tabLst/>
              <a:defRPr/>
            </a:pPr>
            <a:r>
              <a:rPr kumimoji="0" lang="en-US" sz="2200" b="0"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580"/>
              </a:spcBef>
              <a:spcAft>
                <a:spcPts val="0"/>
              </a:spcAft>
              <a:buClr>
                <a:schemeClr val="accent1"/>
              </a:buClr>
              <a:buSzPct val="85000"/>
              <a:buFont typeface="Arial" pitchFamily="34" charset="0"/>
              <a:buNone/>
              <a:tabLst/>
              <a:defRPr/>
            </a:pPr>
            <a:r>
              <a:rPr kumimoji="0" lang="en-US" sz="2200" b="0"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	// runs once</a:t>
            </a:r>
          </a:p>
          <a:p>
            <a:pPr marL="0" marR="0" lvl="0" indent="0" algn="l" defTabSz="914400" rtl="0" eaLnBrk="1" fontAlgn="auto" latinLnBrk="0" hangingPunct="1">
              <a:lnSpc>
                <a:spcPct val="100000"/>
              </a:lnSpc>
              <a:spcBef>
                <a:spcPts val="580"/>
              </a:spcBef>
              <a:spcAft>
                <a:spcPts val="0"/>
              </a:spcAft>
              <a:buClr>
                <a:schemeClr val="accent1"/>
              </a:buClr>
              <a:buSzPct val="85000"/>
              <a:buFont typeface="Arial" pitchFamily="34" charset="0"/>
              <a:buNone/>
              <a:tabLst/>
              <a:defRPr/>
            </a:pPr>
            <a:r>
              <a:rPr kumimoji="0" lang="en-US" sz="2200" b="0"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200" b="0"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580"/>
              </a:spcBef>
              <a:spcAft>
                <a:spcPts val="0"/>
              </a:spcAft>
              <a:buClr>
                <a:schemeClr val="accent1"/>
              </a:buClr>
              <a:buSzPct val="85000"/>
              <a:buFont typeface="Arial" pitchFamily="34" charset="0"/>
              <a:buNone/>
              <a:tabLst/>
              <a:defRPr/>
            </a:pPr>
            <a:r>
              <a:rPr kumimoji="0" lang="en-US" sz="2200" b="0"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void </a:t>
            </a:r>
            <a:r>
              <a:rPr kumimoji="0" lang="en-US" sz="2200" b="1"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loop</a:t>
            </a:r>
            <a:r>
              <a:rPr kumimoji="0" lang="en-US" sz="2200" b="0"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580"/>
              </a:spcBef>
              <a:spcAft>
                <a:spcPts val="0"/>
              </a:spcAft>
              <a:buClr>
                <a:schemeClr val="accent1"/>
              </a:buClr>
              <a:buSzPct val="85000"/>
              <a:buFont typeface="Arial" pitchFamily="34" charset="0"/>
              <a:buNone/>
              <a:tabLst/>
              <a:defRPr/>
            </a:pPr>
            <a:r>
              <a:rPr kumimoji="0" lang="en-US" sz="2200" b="0"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580"/>
              </a:spcBef>
              <a:spcAft>
                <a:spcPts val="0"/>
              </a:spcAft>
              <a:buClr>
                <a:schemeClr val="accent1"/>
              </a:buClr>
              <a:buSzPct val="85000"/>
              <a:buFont typeface="Arial" pitchFamily="34" charset="0"/>
              <a:buNone/>
              <a:tabLst/>
              <a:defRPr/>
            </a:pPr>
            <a:r>
              <a:rPr kumimoji="0" lang="en-US" sz="2200" b="0"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	// repeats</a:t>
            </a:r>
          </a:p>
          <a:p>
            <a:pPr marL="0" marR="0" lvl="0" indent="0" algn="l" defTabSz="914400" rtl="0" eaLnBrk="1" fontAlgn="auto" latinLnBrk="0" hangingPunct="1">
              <a:lnSpc>
                <a:spcPct val="100000"/>
              </a:lnSpc>
              <a:spcBef>
                <a:spcPts val="580"/>
              </a:spcBef>
              <a:spcAft>
                <a:spcPts val="0"/>
              </a:spcAft>
              <a:buClr>
                <a:schemeClr val="accent1"/>
              </a:buClr>
              <a:buSzPct val="85000"/>
              <a:buFont typeface="Arial" pitchFamily="34" charset="0"/>
              <a:buNone/>
              <a:tabLst/>
              <a:defRPr/>
            </a:pPr>
            <a:r>
              <a:rPr kumimoji="0" lang="en-US" sz="2200" b="0" i="0" u="none" strike="noStrike" kern="1200" cap="none" spc="0" normalizeH="0" baseline="0" noProof="0" smtClean="0">
                <a:ln>
                  <a:noFill/>
                </a:ln>
                <a:solidFill>
                  <a:schemeClr val="tx2"/>
                </a:solidFill>
                <a:effectLst/>
                <a:uLnTx/>
                <a:uFillTx/>
                <a:latin typeface="Courier New" pitchFamily="49" charset="0"/>
                <a:ea typeface="+mn-ea"/>
                <a:cs typeface="Courier New" pitchFamily="49" charset="0"/>
              </a:rPr>
              <a:t>}</a:t>
            </a:r>
          </a:p>
        </p:txBody>
      </p:sp>
      <p:pic>
        <p:nvPicPr>
          <p:cNvPr id="11" name="Picture 4"/>
          <p:cNvPicPr>
            <a:picLocks noChangeAspect="1" noChangeArrowheads="1"/>
          </p:cNvPicPr>
          <p:nvPr/>
        </p:nvPicPr>
        <p:blipFill>
          <a:blip r:embed="rId2" cstate="print"/>
          <a:srcRect/>
          <a:stretch>
            <a:fillRect/>
          </a:stretch>
        </p:blipFill>
        <p:spPr bwMode="auto">
          <a:xfrm>
            <a:off x="228600" y="1143000"/>
            <a:ext cx="4445000" cy="5334000"/>
          </a:xfrm>
          <a:prstGeom prst="rect">
            <a:avLst/>
          </a:prstGeom>
          <a:noFill/>
          <a:ln w="9525">
            <a:noFill/>
            <a:miter lim="800000"/>
            <a:headEnd/>
            <a:tailEnd/>
          </a:ln>
          <a:effectLst/>
        </p:spPr>
      </p:pic>
      <p:sp>
        <p:nvSpPr>
          <p:cNvPr id="12" name="TextBox 11"/>
          <p:cNvSpPr txBox="1">
            <a:spLocks noChangeArrowheads="1"/>
          </p:cNvSpPr>
          <p:nvPr/>
        </p:nvSpPr>
        <p:spPr bwMode="auto">
          <a:xfrm>
            <a:off x="457200" y="5654675"/>
            <a:ext cx="3771900" cy="45720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b="1" dirty="0">
                <a:solidFill>
                  <a:srgbClr val="FF0000"/>
                </a:solidFill>
              </a:rPr>
              <a:t>error &amp; status messages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1139825"/>
            <a:ext cx="7772400" cy="4572000"/>
          </a:xfrm>
        </p:spPr>
        <p:txBody>
          <a:bodyPr/>
          <a:lstStyle/>
          <a:p>
            <a:endParaRPr lang="en-US"/>
          </a:p>
        </p:txBody>
      </p:sp>
      <p:pic>
        <p:nvPicPr>
          <p:cNvPr id="5" name="Picture 5"/>
          <p:cNvPicPr>
            <a:picLocks noChangeAspect="1" noChangeArrowheads="1"/>
          </p:cNvPicPr>
          <p:nvPr/>
        </p:nvPicPr>
        <p:blipFill>
          <a:blip r:embed="rId2" cstate="print">
            <a:clrChange>
              <a:clrFrom>
                <a:srgbClr val="FFAEC9"/>
              </a:clrFrom>
              <a:clrTo>
                <a:srgbClr val="FFAEC9">
                  <a:alpha val="0"/>
                </a:srgbClr>
              </a:clrTo>
            </a:clrChange>
          </a:blip>
          <a:srcRect/>
          <a:stretch>
            <a:fillRect/>
          </a:stretch>
        </p:blipFill>
        <p:spPr bwMode="auto">
          <a:xfrm>
            <a:off x="111125" y="762000"/>
            <a:ext cx="4689475" cy="4667250"/>
          </a:xfrm>
          <a:prstGeom prst="rect">
            <a:avLst/>
          </a:prstGeom>
          <a:noFill/>
          <a:ln w="9525">
            <a:noFill/>
            <a:miter lim="800000"/>
            <a:headEnd/>
            <a:tailEnd/>
          </a:ln>
          <a:effectLst/>
        </p:spPr>
      </p:pic>
      <p:sp>
        <p:nvSpPr>
          <p:cNvPr id="6" name="Content Placeholder 6"/>
          <p:cNvSpPr txBox="1">
            <a:spLocks/>
          </p:cNvSpPr>
          <p:nvPr/>
        </p:nvSpPr>
        <p:spPr>
          <a:xfrm>
            <a:off x="4953000" y="1500188"/>
            <a:ext cx="4191000" cy="5332412"/>
          </a:xfrm>
          <a:prstGeom prst="rect">
            <a:avLst/>
          </a:prstGeom>
        </p:spPr>
        <p:txBody>
          <a:bodyPr>
            <a:normAutofit/>
          </a:bodyPr>
          <a:lstStyle/>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400" b="0" i="0" u="none" strike="noStrike" kern="1200" cap="none" spc="0" normalizeH="0" baseline="0" noProof="0" smtClean="0">
                <a:ln>
                  <a:noFill/>
                </a:ln>
                <a:solidFill>
                  <a:schemeClr val="tx1"/>
                </a:solidFill>
                <a:effectLst/>
                <a:uLnTx/>
                <a:uFillTx/>
                <a:latin typeface="+mn-lt"/>
                <a:ea typeface="+mn-ea"/>
                <a:cs typeface="+mn-cs"/>
              </a:rPr>
              <a:t>Your computer communicates to the Arduino microcontroller via a serial port </a:t>
            </a:r>
            <a:r>
              <a:rPr kumimoji="0" lang="en-US" sz="2400" b="0" i="0" u="none" strike="noStrike" kern="1200" cap="none" spc="0" normalizeH="0" baseline="0" noProof="0" smtClean="0">
                <a:ln>
                  <a:noFill/>
                </a:ln>
                <a:solidFill>
                  <a:schemeClr val="tx1"/>
                </a:solidFill>
                <a:effectLst/>
                <a:uLnTx/>
                <a:uFillTx/>
                <a:latin typeface="+mn-lt"/>
                <a:ea typeface="+mn-ea"/>
                <a:cs typeface="+mn-cs"/>
                <a:sym typeface="Wingdings" pitchFamily="2" charset="2"/>
              </a:rPr>
              <a:t> through a USB-Serial adapter.</a:t>
            </a: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400" b="0" i="0" u="none" strike="noStrike" kern="1200" cap="none" spc="0" normalizeH="0" baseline="0" noProof="0" smtClean="0">
              <a:ln>
                <a:noFill/>
              </a:ln>
              <a:solidFill>
                <a:schemeClr val="tx1"/>
              </a:solidFill>
              <a:effectLst/>
              <a:uLnTx/>
              <a:uFillTx/>
              <a:latin typeface="+mn-lt"/>
              <a:ea typeface="+mn-ea"/>
              <a:cs typeface="Courier New" pitchFamily="49" charset="0"/>
              <a:sym typeface="Wingdings" pitchFamily="2" charset="2"/>
            </a:endParaRP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400" b="0" i="0" u="none" strike="noStrike" kern="1200" cap="none" spc="0" normalizeH="0" baseline="0" noProof="0" smtClean="0">
                <a:ln>
                  <a:noFill/>
                </a:ln>
                <a:solidFill>
                  <a:schemeClr val="tx1"/>
                </a:solidFill>
                <a:effectLst/>
                <a:uLnTx/>
                <a:uFillTx/>
                <a:latin typeface="+mn-lt"/>
                <a:ea typeface="+mn-ea"/>
                <a:cs typeface="Courier New" pitchFamily="49" charset="0"/>
                <a:sym typeface="Wingdings" pitchFamily="2" charset="2"/>
              </a:rPr>
              <a:t>Check to make sure that the drivers are properly installed.</a:t>
            </a:r>
            <a:endParaRPr kumimoji="0" lang="en-US" sz="2200" b="0" i="0" u="none" strike="noStrike" kern="1200" cap="none" spc="0" normalizeH="0" baseline="0" noProof="0" dirty="0" smtClean="0">
              <a:ln>
                <a:noFill/>
              </a:ln>
              <a:solidFill>
                <a:schemeClr val="tx1"/>
              </a:solidFill>
              <a:effectLst/>
              <a:uLnTx/>
              <a:uFillTx/>
              <a:latin typeface="+mn-lt"/>
              <a:ea typeface="+mn-ea"/>
              <a:cs typeface="Courier New" pitchFamily="49"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idx="4294967295"/>
          </p:nvPr>
        </p:nvSpPr>
        <p:spPr>
          <a:xfrm>
            <a:off x="685800" y="12700"/>
            <a:ext cx="7772400" cy="1143000"/>
          </a:xfrm>
        </p:spPr>
        <p:txBody>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smtClean="0"/>
              <a:t>Settings:  Tools </a:t>
            </a:r>
            <a:r>
              <a:rPr lang="en-US" dirty="0" smtClean="0">
                <a:sym typeface="Wingdings" pitchFamily="2" charset="2"/>
              </a:rPr>
              <a:t> </a:t>
            </a:r>
            <a:r>
              <a:rPr lang="en-US" dirty="0" smtClean="0"/>
              <a:t>Board</a:t>
            </a:r>
          </a:p>
        </p:txBody>
      </p:sp>
      <p:pic>
        <p:nvPicPr>
          <p:cNvPr id="5" name="Picture 2"/>
          <p:cNvPicPr>
            <a:picLocks noChangeAspect="1" noChangeArrowheads="1"/>
          </p:cNvPicPr>
          <p:nvPr/>
        </p:nvPicPr>
        <p:blipFill>
          <a:blip r:embed="rId2" cstate="print">
            <a:clrChange>
              <a:clrFrom>
                <a:srgbClr val="9900FF"/>
              </a:clrFrom>
              <a:clrTo>
                <a:srgbClr val="9900FF">
                  <a:alpha val="0"/>
                </a:srgbClr>
              </a:clrTo>
            </a:clrChange>
          </a:blip>
          <a:srcRect/>
          <a:stretch>
            <a:fillRect/>
          </a:stretch>
        </p:blipFill>
        <p:spPr bwMode="auto">
          <a:xfrm>
            <a:off x="0" y="1108075"/>
            <a:ext cx="6608763" cy="3405188"/>
          </a:xfrm>
          <a:prstGeom prst="rect">
            <a:avLst/>
          </a:prstGeom>
          <a:noFill/>
          <a:ln w="9525">
            <a:noFill/>
            <a:miter lim="800000"/>
            <a:headEnd/>
            <a:tailEnd/>
          </a:ln>
          <a:effectLst/>
        </p:spPr>
      </p:pic>
      <p:sp>
        <p:nvSpPr>
          <p:cNvPr id="6" name="Content Placeholder 6"/>
          <p:cNvSpPr>
            <a:spLocks noGrp="1"/>
          </p:cNvSpPr>
          <p:nvPr>
            <p:ph sz="half" idx="4294967295"/>
          </p:nvPr>
        </p:nvSpPr>
        <p:spPr>
          <a:xfrm>
            <a:off x="152400" y="5018088"/>
            <a:ext cx="8866188" cy="1004887"/>
          </a:xfrm>
        </p:spPr>
        <p:txBody>
          <a:bodyPr/>
          <a:lstStyle/>
          <a:p>
            <a:pPr marL="0" indent="0" eaLnBrk="1" hangingPunct="1">
              <a:defRPr/>
            </a:pPr>
            <a:r>
              <a:rPr lang="en-US" sz="2400" dirty="0" smtClean="0"/>
              <a:t>Next, double-check that the proper board is selected under the </a:t>
            </a:r>
            <a:r>
              <a:rPr lang="en-US" sz="2400" dirty="0" err="1" smtClean="0"/>
              <a:t>Tools</a:t>
            </a:r>
            <a:r>
              <a:rPr lang="en-US" sz="2400" dirty="0" err="1" smtClean="0">
                <a:sym typeface="Wingdings" pitchFamily="2" charset="2"/>
              </a:rPr>
              <a:t>Board</a:t>
            </a:r>
            <a:r>
              <a:rPr lang="en-US" sz="2400" dirty="0" smtClean="0">
                <a:sym typeface="Wingdings" pitchFamily="2" charset="2"/>
              </a:rPr>
              <a:t> menu.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p:txBody>
          <a:bodyPr/>
          <a:lstStyle/>
          <a:p>
            <a:r>
              <a:rPr lang="en-US" dirty="0" smtClean="0"/>
              <a:t>Who is </a:t>
            </a:r>
            <a:r>
              <a:rPr lang="en-US" dirty="0" err="1" smtClean="0"/>
              <a:t>Arduino</a:t>
            </a:r>
            <a:r>
              <a:rPr lang="en-US" dirty="0" smtClean="0"/>
              <a:t> and What Does He Do?</a:t>
            </a:r>
          </a:p>
          <a:p>
            <a:r>
              <a:rPr lang="en-US" dirty="0" err="1" smtClean="0"/>
              <a:t>Arduino</a:t>
            </a:r>
            <a:r>
              <a:rPr lang="en-US" dirty="0" smtClean="0"/>
              <a:t> and Space Apps</a:t>
            </a:r>
          </a:p>
          <a:p>
            <a:r>
              <a:rPr lang="en-US" dirty="0" smtClean="0"/>
              <a:t>Parts, Tools, and Equipment</a:t>
            </a:r>
          </a:p>
          <a:p>
            <a:r>
              <a:rPr lang="en-US" dirty="0" smtClean="0"/>
              <a:t>Integrated Development Environment</a:t>
            </a:r>
          </a:p>
          <a:p>
            <a:r>
              <a:rPr lang="en-US" dirty="0" smtClean="0"/>
              <a:t>Example Sketches (aka code/programs/apps)</a:t>
            </a:r>
          </a:p>
          <a:p>
            <a:r>
              <a:rPr lang="en-US" dirty="0" smtClean="0"/>
              <a:t>Fun with LEDs!</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Let’s get to coding…</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3" name="Content Placeholder 2"/>
          <p:cNvSpPr txBox="1">
            <a:spLocks/>
          </p:cNvSpPr>
          <p:nvPr/>
        </p:nvSpPr>
        <p:spPr>
          <a:xfrm>
            <a:off x="685800" y="1676400"/>
            <a:ext cx="7770813" cy="4418013"/>
          </a:xfrm>
          <a:prstGeom prst="rect">
            <a:avLst/>
          </a:prstGeom>
        </p:spPr>
        <p:txBody>
          <a:bodyPr/>
          <a:lstStyle/>
          <a:p>
            <a:pPr marL="0" marR="0" lvl="0" indent="0" algn="l" defTabSz="914400" rtl="0" eaLnBrk="1" fontAlgn="auto" latinLnBrk="0" hangingPunct="1">
              <a:lnSpc>
                <a:spcPct val="100000"/>
              </a:lnSpc>
              <a:spcBef>
                <a:spcPts val="580"/>
              </a:spcBef>
              <a:spcAft>
                <a:spcPts val="0"/>
              </a:spcAft>
              <a:buClr>
                <a:schemeClr val="accent1"/>
              </a:buClr>
              <a:buSzPct val="85000"/>
              <a:tabLst/>
              <a:defRPr/>
            </a:pPr>
            <a:r>
              <a:rPr kumimoji="0" lang="en-US" sz="2600" b="0" i="0" u="sng" strike="noStrike" kern="1200" cap="none" spc="0" normalizeH="0" baseline="0" noProof="0" dirty="0" smtClean="0">
                <a:ln>
                  <a:noFill/>
                </a:ln>
                <a:solidFill>
                  <a:schemeClr val="tx1"/>
                </a:solidFill>
                <a:effectLst/>
                <a:uLnTx/>
                <a:uFillTx/>
                <a:latin typeface="+mn-lt"/>
                <a:ea typeface="+mn-ea"/>
                <a:cs typeface="+mn-cs"/>
              </a:rPr>
              <a:t>Project #1 – Blink</a:t>
            </a:r>
          </a:p>
          <a:p>
            <a:pPr marL="400050" marR="0" lvl="1" indent="0" algn="l" defTabSz="914400" rtl="0" eaLnBrk="1" fontAlgn="auto" latinLnBrk="0" hangingPunct="1">
              <a:lnSpc>
                <a:spcPct val="100000"/>
              </a:lnSpc>
              <a:spcBef>
                <a:spcPts val="370"/>
              </a:spcBef>
              <a:spcAft>
                <a:spcPts val="0"/>
              </a:spcAft>
              <a:buClr>
                <a:schemeClr val="accent2"/>
              </a:buClr>
              <a:buSzPct val="85000"/>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“Hello World” of Physical Computing</a:t>
            </a:r>
          </a:p>
          <a:p>
            <a:pPr marL="457200" marR="0" lvl="0" indent="-457200" algn="l" defTabSz="914400" rtl="0" eaLnBrk="1" fontAlgn="auto" latinLnBrk="0" hangingPunct="1">
              <a:lnSpc>
                <a:spcPct val="100000"/>
              </a:lnSpc>
              <a:spcBef>
                <a:spcPts val="580"/>
              </a:spcBef>
              <a:spcAft>
                <a:spcPts val="0"/>
              </a:spcAft>
              <a:buClr>
                <a:schemeClr val="accent1"/>
              </a:buClr>
              <a:buSzPct val="85000"/>
              <a:buFont typeface="Arial" pitchFamily="34" charset="0"/>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914400" rtl="0" eaLnBrk="1" fontAlgn="auto" latinLnBrk="0" hangingPunct="1">
              <a:lnSpc>
                <a:spcPct val="100000"/>
              </a:lnSpc>
              <a:spcBef>
                <a:spcPts val="580"/>
              </a:spcBef>
              <a:spcAft>
                <a:spcPts val="0"/>
              </a:spcAft>
              <a:buClr>
                <a:schemeClr val="accent1"/>
              </a:buClr>
              <a:buSzPct val="85000"/>
              <a:buFont typeface="Arial" pitchFamily="34" charset="0"/>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580"/>
              </a:spcBef>
              <a:spcAft>
                <a:spcPts val="0"/>
              </a:spcAft>
              <a:buClr>
                <a:schemeClr val="accent1"/>
              </a:buClr>
              <a:buSzPct val="85000"/>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4000" b="0" i="1" u="none" strike="noStrike" kern="1200" cap="none" spc="0" normalizeH="0" baseline="0" noProof="0" dirty="0" err="1" smtClean="0">
                <a:ln>
                  <a:noFill/>
                </a:ln>
                <a:solidFill>
                  <a:schemeClr val="tx1"/>
                </a:solidFill>
                <a:effectLst/>
                <a:uLnTx/>
                <a:uFillTx/>
                <a:latin typeface="+mn-lt"/>
                <a:ea typeface="+mn-ea"/>
                <a:cs typeface="+mn-cs"/>
              </a:rPr>
              <a:t>Psuedo</a:t>
            </a:r>
            <a:r>
              <a:rPr kumimoji="0" lang="en-US" sz="4000" b="0" i="1" u="none" strike="noStrike" kern="1200" cap="none" spc="0" normalizeH="0" baseline="0" noProof="0" dirty="0" smtClean="0">
                <a:ln>
                  <a:noFill/>
                </a:ln>
                <a:solidFill>
                  <a:schemeClr val="tx1"/>
                </a:solidFill>
                <a:effectLst/>
                <a:uLnTx/>
                <a:uFillTx/>
                <a:latin typeface="+mn-lt"/>
                <a:ea typeface="+mn-ea"/>
                <a:cs typeface="+mn-cs"/>
              </a:rPr>
              <a:t>-code – how should this work?</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4" name="Diagram 3"/>
          <p:cNvGraphicFramePr/>
          <p:nvPr/>
        </p:nvGraphicFramePr>
        <p:xfrm>
          <a:off x="990600" y="3810000"/>
          <a:ext cx="7315200" cy="213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Comments, Comments, Comments</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3" name="Content Placeholder 4"/>
          <p:cNvSpPr txBox="1">
            <a:spLocks/>
          </p:cNvSpPr>
          <p:nvPr/>
        </p:nvSpPr>
        <p:spPr>
          <a:xfrm>
            <a:off x="685800" y="1524000"/>
            <a:ext cx="7770813" cy="4113213"/>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Comments are for you – the programmer and your friends…or anyone else human that might read your code.</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kumimoji="0" lang="en-US" sz="2400" b="1" i="0" u="none" strike="noStrike" kern="1200" cap="none" spc="0" normalizeH="0" baseline="0" noProof="0" dirty="0" smtClean="0">
                <a:ln>
                  <a:noFill/>
                </a:ln>
                <a:solidFill>
                  <a:schemeClr val="accent3">
                    <a:lumMod val="50000"/>
                  </a:schemeClr>
                </a:solidFill>
                <a:effectLst/>
                <a:uLnTx/>
                <a:uFillTx/>
                <a:latin typeface="Courier New" pitchFamily="49" charset="0"/>
                <a:ea typeface="+mn-ea"/>
                <a:cs typeface="Courier New" pitchFamily="49" charset="0"/>
              </a:rPr>
              <a:t>// this is for single line comments</a:t>
            </a:r>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kumimoji="0" lang="en-US" sz="2400" b="1" i="0" u="none" strike="noStrike" kern="1200" cap="none" spc="0" normalizeH="0" baseline="0" noProof="0" dirty="0" smtClean="0">
                <a:ln>
                  <a:noFill/>
                </a:ln>
                <a:solidFill>
                  <a:schemeClr val="accent3">
                    <a:lumMod val="50000"/>
                  </a:schemeClr>
                </a:solidFill>
                <a:effectLst/>
                <a:uLnTx/>
                <a:uFillTx/>
                <a:latin typeface="Courier New" pitchFamily="49" charset="0"/>
                <a:ea typeface="+mn-ea"/>
                <a:cs typeface="Courier New" pitchFamily="49" charset="0"/>
              </a:rPr>
              <a:t>// it’s good to put a description at the top and before anything ‘tricky’</a:t>
            </a:r>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kumimoji="0" lang="en-US" sz="2400" b="1" i="0" u="none" strike="noStrike" kern="1200" cap="none" spc="0" normalizeH="0" baseline="0" noProof="0" dirty="0" smtClean="0">
                <a:ln>
                  <a:noFill/>
                </a:ln>
                <a:solidFill>
                  <a:schemeClr val="accent3">
                    <a:lumMod val="50000"/>
                  </a:schemeClr>
                </a:solidFill>
                <a:effectLst/>
                <a:uLnTx/>
                <a:uFillTx/>
                <a:latin typeface="Courier New" pitchFamily="49" charset="0"/>
                <a:ea typeface="+mn-ea"/>
                <a:cs typeface="Courier New" pitchFamily="49" charset="0"/>
              </a:rPr>
              <a:t>/* this is for multi-line comments</a:t>
            </a:r>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kumimoji="0" lang="en-US" sz="2400" b="1" i="0" u="none" strike="noStrike" kern="1200" cap="none" spc="0" normalizeH="0" baseline="0" noProof="0" dirty="0" smtClean="0">
                <a:ln>
                  <a:noFill/>
                </a:ln>
                <a:solidFill>
                  <a:schemeClr val="accent3">
                    <a:lumMod val="50000"/>
                  </a:schemeClr>
                </a:solidFill>
                <a:effectLst/>
                <a:uLnTx/>
                <a:uFillTx/>
                <a:latin typeface="Courier New" pitchFamily="49" charset="0"/>
                <a:ea typeface="+mn-ea"/>
                <a:cs typeface="Courier New" pitchFamily="49" charset="0"/>
              </a:rPr>
              <a:t>   Like this…  </a:t>
            </a:r>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kumimoji="0" lang="en-US" sz="2400" b="1" i="0" u="none" strike="noStrike" kern="1200" cap="none" spc="0" normalizeH="0" baseline="0" noProof="0" dirty="0" smtClean="0">
                <a:ln>
                  <a:noFill/>
                </a:ln>
                <a:solidFill>
                  <a:schemeClr val="accent3">
                    <a:lumMod val="50000"/>
                  </a:schemeClr>
                </a:solidFill>
                <a:effectLst/>
                <a:uLnTx/>
                <a:uFillTx/>
                <a:latin typeface="Courier New" pitchFamily="49" charset="0"/>
                <a:ea typeface="+mn-ea"/>
                <a:cs typeface="Courier New" pitchFamily="49" charset="0"/>
              </a:rPr>
              <a:t>   And this….</a:t>
            </a:r>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kumimoji="0" lang="en-US" sz="2400" b="1" i="0" u="none" strike="noStrike" kern="1200" cap="none" spc="0" normalizeH="0" baseline="0" noProof="0" dirty="0" smtClean="0">
                <a:ln>
                  <a:noFill/>
                </a:ln>
                <a:solidFill>
                  <a:schemeClr val="accent3">
                    <a:lumMod val="50000"/>
                  </a:schemeClr>
                </a:solidFill>
                <a:effectLst/>
                <a:uLnTx/>
                <a:uFillTx/>
                <a:latin typeface="Courier New" pitchFamily="49" charset="0"/>
                <a:ea typeface="+mn-ea"/>
                <a:cs typeface="Courier New" pitchFamily="49" charset="0"/>
              </a:rPr>
              <a:t>*/</a:t>
            </a:r>
            <a:endParaRPr kumimoji="0" lang="en-US" sz="2400" b="1" i="0" u="none" strike="noStrike" kern="1200" cap="none" spc="0" normalizeH="0" baseline="0" noProof="0" dirty="0">
              <a:ln>
                <a:noFill/>
              </a:ln>
              <a:solidFill>
                <a:schemeClr val="accent3">
                  <a:lumMod val="50000"/>
                </a:schemeClr>
              </a:solidFill>
              <a:effectLst/>
              <a:uLnTx/>
              <a:uFillTx/>
              <a:latin typeface="Courier New" pitchFamily="49" charset="0"/>
              <a:ea typeface="+mn-ea"/>
              <a:cs typeface="Courier New" pitchFamily="49"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109663" y="304800"/>
            <a:ext cx="6924675" cy="5907088"/>
          </a:xfrm>
          <a:prstGeom prst="rect">
            <a:avLst/>
          </a:prstGeom>
          <a:noFill/>
          <a:ln w="9525">
            <a:noFill/>
            <a:miter lim="800000"/>
            <a:headEnd/>
            <a:tailEnd/>
          </a:ln>
          <a:effectLst/>
        </p:spPr>
      </p:pic>
      <p:grpSp>
        <p:nvGrpSpPr>
          <p:cNvPr id="3" name="Group 11"/>
          <p:cNvGrpSpPr>
            <a:grpSpLocks/>
          </p:cNvGrpSpPr>
          <p:nvPr/>
        </p:nvGrpSpPr>
        <p:grpSpPr bwMode="auto">
          <a:xfrm>
            <a:off x="3832225" y="1566863"/>
            <a:ext cx="1174750" cy="465137"/>
            <a:chOff x="3831772" y="1567543"/>
            <a:chExt cx="1930400" cy="464458"/>
          </a:xfrm>
        </p:grpSpPr>
        <p:cxnSp>
          <p:nvCxnSpPr>
            <p:cNvPr id="4" name="Straight Arrow Connector 3"/>
            <p:cNvCxnSpPr/>
            <p:nvPr/>
          </p:nvCxnSpPr>
          <p:spPr bwMode="auto">
            <a:xfrm flipH="1">
              <a:off x="3831772" y="1238649"/>
              <a:ext cx="1930400" cy="0"/>
            </a:xfrm>
            <a:prstGeom prst="straightConnector1">
              <a:avLst/>
            </a:prstGeom>
            <a:solidFill>
              <a:srgbClr val="00B8FF"/>
            </a:solidFill>
            <a:ln w="38100" cap="flat" cmpd="sng" algn="ctr">
              <a:gradFill>
                <a:gsLst>
                  <a:gs pos="0">
                    <a:srgbClr val="E72D2F"/>
                  </a:gs>
                  <a:gs pos="0">
                    <a:srgbClr val="FF0000"/>
                  </a:gs>
                  <a:gs pos="100000">
                    <a:srgbClr val="C00000"/>
                  </a:gs>
                </a:gsLst>
                <a:lin ang="5400000" scaled="0"/>
              </a:gra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 name="Straight Arrow Connector 4"/>
            <p:cNvCxnSpPr/>
            <p:nvPr/>
          </p:nvCxnSpPr>
          <p:spPr bwMode="auto">
            <a:xfrm flipH="1">
              <a:off x="3831772" y="1469959"/>
              <a:ext cx="1930400" cy="0"/>
            </a:xfrm>
            <a:prstGeom prst="straightConnector1">
              <a:avLst/>
            </a:prstGeom>
            <a:solidFill>
              <a:srgbClr val="00B8FF"/>
            </a:solidFill>
            <a:ln w="38100" cap="flat" cmpd="sng" algn="ctr">
              <a:gradFill>
                <a:gsLst>
                  <a:gs pos="0">
                    <a:srgbClr val="E72D2F"/>
                  </a:gs>
                  <a:gs pos="0">
                    <a:srgbClr val="FF0000"/>
                  </a:gs>
                  <a:gs pos="100000">
                    <a:srgbClr val="C00000"/>
                  </a:gs>
                </a:gsLst>
                <a:lin ang="5400000" scaled="0"/>
              </a:gra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p:cNvCxnSpPr/>
            <p:nvPr/>
          </p:nvCxnSpPr>
          <p:spPr bwMode="auto">
            <a:xfrm flipH="1">
              <a:off x="3831772" y="1701269"/>
              <a:ext cx="1930400" cy="0"/>
            </a:xfrm>
            <a:prstGeom prst="straightConnector1">
              <a:avLst/>
            </a:prstGeom>
            <a:solidFill>
              <a:srgbClr val="00B8FF"/>
            </a:solidFill>
            <a:ln w="38100" cap="flat" cmpd="sng" algn="ctr">
              <a:gradFill>
                <a:gsLst>
                  <a:gs pos="0">
                    <a:srgbClr val="E72D2F"/>
                  </a:gs>
                  <a:gs pos="0">
                    <a:srgbClr val="FF0000"/>
                  </a:gs>
                  <a:gs pos="100000">
                    <a:srgbClr val="C00000"/>
                  </a:gs>
                </a:gsLst>
                <a:lin ang="5400000" scaled="0"/>
              </a:gra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7" name="TextBox 12"/>
          <p:cNvSpPr txBox="1">
            <a:spLocks noChangeArrowheads="1"/>
          </p:cNvSpPr>
          <p:nvPr/>
        </p:nvSpPr>
        <p:spPr bwMode="auto">
          <a:xfrm>
            <a:off x="4800600" y="1295400"/>
            <a:ext cx="2409825" cy="52322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800" b="1" dirty="0">
                <a:solidFill>
                  <a:srgbClr val="E72D2F"/>
                </a:solidFill>
              </a:rPr>
              <a:t>comments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2286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Three commands to know…</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3" name="Content Placeholder 2"/>
          <p:cNvSpPr txBox="1">
            <a:spLocks/>
          </p:cNvSpPr>
          <p:nvPr/>
        </p:nvSpPr>
        <p:spPr>
          <a:xfrm>
            <a:off x="685800" y="1430338"/>
            <a:ext cx="7770813" cy="4648200"/>
          </a:xfrm>
          <a:prstGeom prst="rect">
            <a:avLst/>
          </a:prstGeom>
          <a:ln w="31750">
            <a:solidFill>
              <a:schemeClr val="tx1"/>
            </a:solidFill>
          </a:ln>
        </p:spPr>
        <p:txBody>
          <a:bodyPr lIns="182880" tIns="91440" rIns="182880" bIns="91440"/>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400" b="1"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pinMode</a:t>
            </a:r>
            <a:r>
              <a:rPr kumimoji="0" lang="en-US" sz="2400" b="0"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(pin, INPUT/OUTPUT);</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400" b="0"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	</a:t>
            </a:r>
            <a:r>
              <a:rPr kumimoji="0" lang="en-US" sz="2400" b="0" i="0" u="sng"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ex</a:t>
            </a:r>
            <a:r>
              <a:rPr kumimoji="0" lang="en-US" sz="2400" b="0"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 </a:t>
            </a:r>
            <a:r>
              <a:rPr kumimoji="0" lang="en-US" sz="2400" b="1" i="0" u="none" strike="noStrike" kern="1200" cap="none" spc="0" normalizeH="0" baseline="0" noProof="0" smtClean="0">
                <a:ln>
                  <a:noFill/>
                </a:ln>
                <a:solidFill>
                  <a:schemeClr val="accent6"/>
                </a:solidFill>
                <a:effectLst/>
                <a:uLnTx/>
                <a:uFillTx/>
                <a:latin typeface="Courier New" pitchFamily="49" charset="0"/>
                <a:ea typeface="+mn-ea"/>
                <a:cs typeface="Courier New" pitchFamily="49" charset="0"/>
              </a:rPr>
              <a:t>pinMode</a:t>
            </a:r>
            <a:r>
              <a:rPr kumimoji="0" lang="en-US" sz="2400" b="0" i="0" u="none" strike="noStrike" kern="1200" cap="none" spc="0" normalizeH="0" baseline="0" noProof="0" smtClean="0">
                <a:ln>
                  <a:noFill/>
                </a:ln>
                <a:solidFill>
                  <a:schemeClr val="accent6"/>
                </a:solidFill>
                <a:effectLst/>
                <a:uLnTx/>
                <a:uFillTx/>
                <a:latin typeface="Courier New" pitchFamily="49" charset="0"/>
                <a:ea typeface="+mn-ea"/>
                <a:cs typeface="Courier New" pitchFamily="49" charset="0"/>
              </a:rPr>
              <a:t>(13, OUTPUT);</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400" b="0"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400" b="1"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digitalWrite</a:t>
            </a:r>
            <a:r>
              <a:rPr kumimoji="0" lang="en-US" sz="2400" b="0"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(pin, HIGH/LOW);</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400" b="0"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	</a:t>
            </a:r>
            <a:r>
              <a:rPr kumimoji="0" lang="en-US" sz="2400" b="0" i="0" u="sng"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ex</a:t>
            </a:r>
            <a:r>
              <a:rPr kumimoji="0" lang="en-US" sz="2400" b="0"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 </a:t>
            </a:r>
            <a:r>
              <a:rPr kumimoji="0" lang="en-US" sz="2400" b="0" i="0" u="none" strike="noStrike" kern="1200" cap="none" spc="0" normalizeH="0" baseline="0" noProof="0" smtClean="0">
                <a:ln>
                  <a:noFill/>
                </a:ln>
                <a:solidFill>
                  <a:schemeClr val="accent6"/>
                </a:solidFill>
                <a:effectLst/>
                <a:uLnTx/>
                <a:uFillTx/>
                <a:latin typeface="Courier New" pitchFamily="49" charset="0"/>
                <a:ea typeface="+mn-ea"/>
                <a:cs typeface="Courier New" pitchFamily="49" charset="0"/>
              </a:rPr>
              <a:t>digitalWrite(13, HIGH);</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400" b="0"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400" b="1" i="0" u="none" strike="noStrike" kern="1200" cap="none" spc="0" normalizeH="0" baseline="0" noProof="0" smtClean="0">
                <a:ln>
                  <a:noFill/>
                </a:ln>
                <a:solidFill>
                  <a:schemeClr val="accent6"/>
                </a:solidFill>
                <a:effectLst/>
                <a:uLnTx/>
                <a:uFillTx/>
                <a:latin typeface="Courier New" pitchFamily="49" charset="0"/>
                <a:ea typeface="+mn-ea"/>
                <a:cs typeface="Courier New" pitchFamily="49" charset="0"/>
              </a:rPr>
              <a:t>delay</a:t>
            </a:r>
            <a:r>
              <a:rPr kumimoji="0" lang="en-US" sz="2400" b="0" i="0" u="none" strike="noStrike" kern="1200" cap="none" spc="0" normalizeH="0" baseline="0" noProof="0" smtClean="0">
                <a:ln>
                  <a:noFill/>
                </a:ln>
                <a:solidFill>
                  <a:schemeClr val="accent6"/>
                </a:solidFill>
                <a:effectLst/>
                <a:uLnTx/>
                <a:uFillTx/>
                <a:latin typeface="Courier New" pitchFamily="49" charset="0"/>
                <a:ea typeface="+mn-ea"/>
                <a:cs typeface="Courier New" pitchFamily="49" charset="0"/>
              </a:rPr>
              <a:t>(time_ms);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400" b="0"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	</a:t>
            </a:r>
            <a:r>
              <a:rPr kumimoji="0" lang="en-US" sz="2400" b="0" i="0" u="sng"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ex</a:t>
            </a:r>
            <a:r>
              <a:rPr kumimoji="0" lang="en-US" sz="2400" b="0" i="0" u="none" strike="noStrike" kern="1200" cap="none" spc="0" normalizeH="0" baseline="0" noProof="0" smtClean="0">
                <a:ln>
                  <a:noFill/>
                </a:ln>
                <a:solidFill>
                  <a:schemeClr val="tx1"/>
                </a:solidFill>
                <a:effectLst/>
                <a:uLnTx/>
                <a:uFillTx/>
                <a:latin typeface="Courier New" pitchFamily="49" charset="0"/>
                <a:ea typeface="+mn-ea"/>
                <a:cs typeface="Courier New" pitchFamily="49" charset="0"/>
              </a:rPr>
              <a:t>: delay(2500); // delay of 2.5 sec.</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1000" b="1" i="0" u="none" strike="noStrike" kern="1200" cap="none" spc="0" normalizeH="0" baseline="0" noProof="0" smtClean="0">
              <a:ln>
                <a:noFill/>
              </a:ln>
              <a:solidFill>
                <a:srgbClr val="FF0000"/>
              </a:solidFill>
              <a:effectLst/>
              <a:uLnTx/>
              <a:uFillTx/>
              <a:latin typeface="Courier New" pitchFamily="49" charset="0"/>
              <a:ea typeface="+mn-ea"/>
              <a:cs typeface="Courier New" pitchFamily="49"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400" b="1" i="0" u="none" strike="noStrike" kern="1200" cap="none" spc="0" normalizeH="0" baseline="0" noProof="0" smtClean="0">
                <a:ln>
                  <a:noFill/>
                </a:ln>
                <a:solidFill>
                  <a:srgbClr val="FF0000"/>
                </a:solidFill>
                <a:effectLst/>
                <a:uLnTx/>
                <a:uFillTx/>
                <a:latin typeface="Courier New" pitchFamily="49" charset="0"/>
                <a:ea typeface="+mn-ea"/>
                <a:cs typeface="Courier New" pitchFamily="49" charset="0"/>
              </a:rPr>
              <a:t>// NOTE: -&gt;</a:t>
            </a:r>
            <a:r>
              <a:rPr kumimoji="0" lang="en-US" sz="2400" b="1" i="0" u="none" strike="noStrike" kern="1200" cap="none" spc="0" normalizeH="0" baseline="0" noProof="0" smtClean="0">
                <a:ln>
                  <a:noFill/>
                </a:ln>
                <a:solidFill>
                  <a:srgbClr val="FF0000"/>
                </a:solidFill>
                <a:effectLst/>
                <a:uLnTx/>
                <a:uFillTx/>
                <a:latin typeface="Courier New" pitchFamily="49" charset="0"/>
                <a:ea typeface="+mn-ea"/>
                <a:cs typeface="Courier New" pitchFamily="49" charset="0"/>
                <a:sym typeface="Wingdings" pitchFamily="2" charset="2"/>
              </a:rPr>
              <a:t> commands are CASE-sensitive</a:t>
            </a:r>
            <a:endParaRPr kumimoji="0" lang="en-US" sz="2400" b="1"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Project #1: Wiring Diagram</a:t>
            </a:r>
            <a:endParaRPr kumimoji="0" lang="en-US" sz="4000" b="0"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3" name="Rectangle 3"/>
          <p:cNvSpPr txBox="1">
            <a:spLocks noChangeArrowheads="1"/>
          </p:cNvSpPr>
          <p:nvPr/>
        </p:nvSpPr>
        <p:spPr>
          <a:xfrm>
            <a:off x="6313488" y="2314575"/>
            <a:ext cx="2714625" cy="2446338"/>
          </a:xfrm>
          <a:prstGeom prst="rect">
            <a:avLst/>
          </a:prstGeom>
          <a:ln w="31750">
            <a:solidFill>
              <a:schemeClr val="tx1"/>
            </a:solidFill>
          </a:ln>
        </p:spPr>
        <p:txBody>
          <a:bodyPr>
            <a:normAutofit/>
          </a:bodyPr>
          <a:lstStyle/>
          <a:p>
            <a:pPr marL="0" marR="0" lvl="0" indent="1588" algn="l" defTabSz="914400" rtl="0" eaLnBrk="1" fontAlgn="auto" latinLnBrk="0" hangingPunct="1">
              <a:lnSpc>
                <a:spcPct val="100000"/>
              </a:lnSpc>
              <a:spcBef>
                <a:spcPts val="580"/>
              </a:spcBef>
              <a:spcAft>
                <a:spcPts val="0"/>
              </a:spcAft>
              <a:buClrTx/>
              <a:buSzPct val="85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defRPr/>
            </a:pPr>
            <a:r>
              <a:rPr kumimoji="0" lang="en-US" sz="2400" b="0" i="0" u="none" strike="noStrike" kern="1200" cap="none" spc="0" normalizeH="0" baseline="0" noProof="0" smtClean="0">
                <a:ln>
                  <a:noFill/>
                </a:ln>
                <a:solidFill>
                  <a:schemeClr val="tx1"/>
                </a:solidFill>
                <a:effectLst/>
                <a:uLnTx/>
                <a:uFillTx/>
                <a:latin typeface="+mn-lt"/>
                <a:ea typeface="+mn-ea"/>
                <a:cs typeface="+mn-cs"/>
              </a:rPr>
              <a:t>Move the green wire from the power bus to </a:t>
            </a:r>
            <a:r>
              <a:rPr kumimoji="0" lang="en-US" sz="2400" b="0" i="0" u="sng" strike="noStrike" kern="1200" cap="none" spc="0" normalizeH="0" baseline="0" noProof="0" smtClean="0">
                <a:ln>
                  <a:noFill/>
                </a:ln>
                <a:solidFill>
                  <a:schemeClr val="tx1"/>
                </a:solidFill>
                <a:effectLst/>
                <a:uLnTx/>
                <a:uFillTx/>
                <a:latin typeface="+mn-lt"/>
                <a:ea typeface="+mn-ea"/>
                <a:cs typeface="+mn-cs"/>
              </a:rPr>
              <a:t>pin 13 </a:t>
            </a:r>
            <a:r>
              <a:rPr kumimoji="0" lang="en-US" sz="2400" b="0" i="0" u="none" strike="noStrike" kern="1200" cap="none" spc="0" normalizeH="0" baseline="0" noProof="0" smtClean="0">
                <a:ln>
                  <a:noFill/>
                </a:ln>
                <a:solidFill>
                  <a:schemeClr val="tx1"/>
                </a:solidFill>
                <a:effectLst/>
                <a:uLnTx/>
                <a:uFillTx/>
                <a:latin typeface="+mn-lt"/>
                <a:ea typeface="+mn-ea"/>
                <a:cs typeface="+mn-cs"/>
              </a:rPr>
              <a:t>(or any other Digital I/O pin on the Arduino board.</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4" name="TextBox 1"/>
          <p:cNvSpPr txBox="1">
            <a:spLocks noChangeArrowheads="1"/>
          </p:cNvSpPr>
          <p:nvPr/>
        </p:nvSpPr>
        <p:spPr bwMode="auto">
          <a:xfrm>
            <a:off x="234950" y="6024563"/>
            <a:ext cx="1905000" cy="276225"/>
          </a:xfrm>
          <a:prstGeom prst="rect">
            <a:avLst/>
          </a:prstGeom>
          <a:noFill/>
          <a:ln w="9525">
            <a:noFill/>
            <a:miter lim="800000"/>
            <a:headEnd/>
            <a:tailEnd/>
          </a:ln>
        </p:spPr>
        <p:txBody>
          <a:bodyPr>
            <a:spAutoFit/>
          </a:bodyPr>
          <a:lstStyle/>
          <a:p>
            <a:pPr eaLnBrk="0" hangingPunct="0">
              <a:buClr>
                <a:srgbClr val="000000"/>
              </a:buClr>
              <a:buSzPct val="100000"/>
              <a:buFont typeface="Times New Roman" pitchFamily="18" charset="0"/>
              <a:buNone/>
            </a:pPr>
            <a:r>
              <a:rPr lang="en-US" sz="1200">
                <a:solidFill>
                  <a:schemeClr val="tx1"/>
                </a:solidFill>
              </a:rPr>
              <a:t>Image created in Fritzing</a:t>
            </a:r>
          </a:p>
        </p:txBody>
      </p:sp>
      <p:pic>
        <p:nvPicPr>
          <p:cNvPr id="5" name="Picture 2"/>
          <p:cNvPicPr>
            <a:picLocks noChangeAspect="1" noChangeArrowheads="1"/>
          </p:cNvPicPr>
          <p:nvPr/>
        </p:nvPicPr>
        <p:blipFill>
          <a:blip r:embed="rId2" cstate="print"/>
          <a:srcRect/>
          <a:stretch>
            <a:fillRect/>
          </a:stretch>
        </p:blipFill>
        <p:spPr bwMode="auto">
          <a:xfrm>
            <a:off x="234950" y="1698625"/>
            <a:ext cx="5861050" cy="43259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A few simple challenges</a:t>
            </a:r>
            <a:br>
              <a:rPr kumimoji="0" lang="en-US" sz="4000" b="0" i="0" u="none" strike="noStrike" kern="1200" cap="none" spc="0" normalizeH="0" baseline="0" noProof="0" smtClean="0">
                <a:ln>
                  <a:noFill/>
                </a:ln>
                <a:solidFill>
                  <a:schemeClr val="tx2"/>
                </a:solidFill>
                <a:effectLst/>
                <a:uLnTx/>
                <a:uFillTx/>
                <a:latin typeface="+mj-lt"/>
                <a:ea typeface="+mj-ea"/>
                <a:cs typeface="+mj-cs"/>
              </a:rPr>
            </a:br>
            <a:r>
              <a:rPr kumimoji="0" lang="en-US" sz="4000" b="0" i="0" u="none" strike="noStrike" kern="1200" cap="none" spc="0" normalizeH="0" baseline="0" noProof="0" smtClean="0">
                <a:ln>
                  <a:noFill/>
                </a:ln>
                <a:solidFill>
                  <a:schemeClr val="tx2"/>
                </a:solidFill>
                <a:effectLst/>
                <a:uLnTx/>
                <a:uFillTx/>
                <a:latin typeface="+mj-lt"/>
                <a:ea typeface="+mj-ea"/>
                <a:cs typeface="+mj-cs"/>
              </a:rPr>
              <a:t>Let’s make LED#13 blink!</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3" name="Content Placeholder 2"/>
          <p:cNvSpPr txBox="1">
            <a:spLocks/>
          </p:cNvSpPr>
          <p:nvPr/>
        </p:nvSpPr>
        <p:spPr>
          <a:xfrm>
            <a:off x="685800" y="2135187"/>
            <a:ext cx="7770813" cy="4418013"/>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Challenge 1a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blink with a 200 ms second interval.</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sng"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Challenge 1b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blink to mimic a heartbeat</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Challenge 1c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find the fastest blink that the human eye can still detect…</a:t>
            </a:r>
          </a:p>
          <a:p>
            <a:pPr marL="274320" lvl="0" indent="-274320">
              <a:spcBef>
                <a:spcPts val="580"/>
              </a:spcBef>
              <a:buClr>
                <a:schemeClr val="accent1"/>
              </a:buClr>
              <a:buSzPct val="85000"/>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dirty="0" smtClean="0"/>
              <a:t> 1 ms delay?   10 ms delay?   20 ms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delay?  30 ms delay???</a:t>
            </a:r>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Try adding other LEDs</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4" name="Content Placeholder 2"/>
          <p:cNvSpPr txBox="1">
            <a:spLocks/>
          </p:cNvSpPr>
          <p:nvPr/>
        </p:nvSpPr>
        <p:spPr>
          <a:xfrm>
            <a:off x="838200" y="1524000"/>
            <a:ext cx="7770813" cy="4418013"/>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lang="en-US" sz="3200" b="1" dirty="0" smtClean="0"/>
              <a:t>Try the following extra projects at home:</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lang="en-US" sz="2600" b="1" dirty="0" smtClean="0"/>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Can you blink two,</a:t>
            </a:r>
            <a:r>
              <a:rPr kumimoji="0" lang="en-US" sz="2600" b="1" i="0" u="none" strike="noStrike" kern="1200" cap="none" spc="0" normalizeH="0" noProof="0" dirty="0" smtClean="0">
                <a:ln>
                  <a:noFill/>
                </a:ln>
                <a:solidFill>
                  <a:schemeClr val="tx1"/>
                </a:solidFill>
                <a:effectLst/>
                <a:uLnTx/>
                <a:uFillTx/>
                <a:latin typeface="+mn-lt"/>
                <a:ea typeface="+mn-ea"/>
                <a:cs typeface="+mn-cs"/>
              </a:rPr>
              <a:t> three, or four LEDs?</a:t>
            </a:r>
            <a:br>
              <a:rPr kumimoji="0" lang="en-US" sz="2600" b="1" i="0" u="none" strike="noStrike" kern="1200" cap="none" spc="0" normalizeH="0" noProof="0" dirty="0" smtClean="0">
                <a:ln>
                  <a:noFill/>
                </a:ln>
                <a:solidFill>
                  <a:schemeClr val="tx1"/>
                </a:solidFill>
                <a:effectLst/>
                <a:uLnTx/>
                <a:uFillTx/>
                <a:latin typeface="+mn-lt"/>
                <a:ea typeface="+mn-ea"/>
                <a:cs typeface="+mn-cs"/>
              </a:rPr>
            </a:br>
            <a:r>
              <a:rPr lang="en-US" sz="2600" b="1" baseline="0" dirty="0" smtClean="0"/>
              <a:t>(Hint: Each LED will need it’s own resistor)</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1" i="0" u="none" strike="noStrike" kern="1200" cap="none" spc="0" normalizeH="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sz="2600" b="1" baseline="0" dirty="0" smtClean="0"/>
              <a:t>Generate your own </a:t>
            </a:r>
            <a:r>
              <a:rPr lang="en-US" sz="2600" b="1" baseline="0" dirty="0" err="1" smtClean="0"/>
              <a:t>morse</a:t>
            </a:r>
            <a:r>
              <a:rPr lang="en-US" sz="2600" b="1" baseline="0" dirty="0" smtClean="0"/>
              <a:t> code flashing</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1" i="0" u="none" strike="noStrike" kern="1200" cap="none" spc="0" normalizeH="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sz="2600" b="1" baseline="0" dirty="0" smtClean="0"/>
              <a:t>How about a Knight Rider, Disco,</a:t>
            </a:r>
            <a:r>
              <a:rPr lang="en-US" sz="2600" b="1" dirty="0" smtClean="0"/>
              <a:t> or Police Light?</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0813" cy="1141413"/>
          </a:xfrm>
        </p:spPr>
        <p:txBody>
          <a:bodyPr anchor="t"/>
          <a:lstStyle/>
          <a:p>
            <a:pPr eaLnBrk="1" hangingPunct="1">
              <a:defRPr/>
            </a:pPr>
            <a:r>
              <a:rPr lang="en-US" dirty="0" smtClean="0"/>
              <a:t>Programming Concepts:  Variables</a:t>
            </a:r>
            <a:endParaRPr lang="en-US" dirty="0"/>
          </a:p>
        </p:txBody>
      </p:sp>
      <p:sp>
        <p:nvSpPr>
          <p:cNvPr id="4" name="Content Placeholder 3"/>
          <p:cNvSpPr>
            <a:spLocks noGrp="1"/>
          </p:cNvSpPr>
          <p:nvPr>
            <p:ph sz="half" idx="1"/>
          </p:nvPr>
        </p:nvSpPr>
        <p:spPr/>
        <p:txBody>
          <a:bodyPr/>
          <a:lstStyle/>
          <a:p>
            <a:pPr marL="0" indent="0" eaLnBrk="1" hangingPunct="1">
              <a:defRPr/>
            </a:pPr>
            <a:endParaRPr lang="en-US" smtClean="0"/>
          </a:p>
        </p:txBody>
      </p:sp>
      <p:pic>
        <p:nvPicPr>
          <p:cNvPr id="53252" name="Picture 3"/>
          <p:cNvPicPr>
            <a:picLocks noChangeAspect="1" noChangeArrowheads="1"/>
          </p:cNvPicPr>
          <p:nvPr/>
        </p:nvPicPr>
        <p:blipFill>
          <a:blip r:embed="rId2" cstate="print"/>
          <a:srcRect/>
          <a:stretch>
            <a:fillRect/>
          </a:stretch>
        </p:blipFill>
        <p:spPr bwMode="auto">
          <a:xfrm>
            <a:off x="152400" y="1143000"/>
            <a:ext cx="5562600" cy="5651500"/>
          </a:xfrm>
          <a:prstGeom prst="rect">
            <a:avLst/>
          </a:prstGeom>
          <a:noFill/>
          <a:ln w="9525">
            <a:noFill/>
            <a:miter lim="800000"/>
            <a:headEnd/>
            <a:tailEnd/>
          </a:ln>
          <a:effectLst/>
        </p:spPr>
      </p:pic>
      <p:sp>
        <p:nvSpPr>
          <p:cNvPr id="53253" name="Rectangle 2"/>
          <p:cNvSpPr>
            <a:spLocks noChangeArrowheads="1"/>
          </p:cNvSpPr>
          <p:nvPr/>
        </p:nvSpPr>
        <p:spPr bwMode="auto">
          <a:xfrm>
            <a:off x="5972175" y="1311275"/>
            <a:ext cx="2852738" cy="523875"/>
          </a:xfrm>
          <a:prstGeom prst="rect">
            <a:avLst/>
          </a:prstGeom>
          <a:noFill/>
          <a:ln w="31750">
            <a:solidFill>
              <a:schemeClr val="tx1"/>
            </a:solidFill>
            <a:miter lim="800000"/>
            <a:headEnd/>
            <a:tailEnd/>
          </a:ln>
        </p:spPr>
        <p:txBody>
          <a:bodyPr>
            <a:spAutoFit/>
          </a:bodyPr>
          <a:lstStyle/>
          <a:p>
            <a:pPr eaLnBrk="0" hangingPunct="0">
              <a:buClr>
                <a:srgbClr val="000000"/>
              </a:buClr>
              <a:buSzPct val="100000"/>
              <a:buFont typeface="Times New Roman" pitchFamily="18" charset="0"/>
              <a:buNone/>
            </a:pPr>
            <a:r>
              <a:rPr lang="en-US" sz="2800">
                <a:solidFill>
                  <a:schemeClr val="tx1"/>
                </a:solidFill>
              </a:rPr>
              <a:t>Variable Scope</a:t>
            </a:r>
          </a:p>
        </p:txBody>
      </p:sp>
      <p:cxnSp>
        <p:nvCxnSpPr>
          <p:cNvPr id="9" name="Straight Arrow Connector 8"/>
          <p:cNvCxnSpPr>
            <a:stCxn id="53253" idx="1"/>
          </p:cNvCxnSpPr>
          <p:nvPr/>
        </p:nvCxnSpPr>
        <p:spPr bwMode="auto">
          <a:xfrm flipH="1">
            <a:off x="2235200" y="1573213"/>
            <a:ext cx="3736975" cy="1300162"/>
          </a:xfrm>
          <a:prstGeom prst="straightConnector1">
            <a:avLst/>
          </a:prstGeom>
          <a:solidFill>
            <a:srgbClr val="00B8FF"/>
          </a:solidFill>
          <a:ln w="317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a:stCxn id="53253" idx="1"/>
          </p:cNvCxnSpPr>
          <p:nvPr/>
        </p:nvCxnSpPr>
        <p:spPr bwMode="auto">
          <a:xfrm flipH="1">
            <a:off x="2481263" y="1573213"/>
            <a:ext cx="3490912" cy="2708275"/>
          </a:xfrm>
          <a:prstGeom prst="straightConnector1">
            <a:avLst/>
          </a:prstGeom>
          <a:solidFill>
            <a:srgbClr val="00B8FF"/>
          </a:solidFill>
          <a:ln w="317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Arrow Connector 14"/>
          <p:cNvCxnSpPr>
            <a:stCxn id="53253" idx="1"/>
          </p:cNvCxnSpPr>
          <p:nvPr/>
        </p:nvCxnSpPr>
        <p:spPr bwMode="auto">
          <a:xfrm flipH="1">
            <a:off x="2933700" y="1573213"/>
            <a:ext cx="3038475" cy="4421187"/>
          </a:xfrm>
          <a:prstGeom prst="straightConnector1">
            <a:avLst/>
          </a:prstGeom>
          <a:solidFill>
            <a:srgbClr val="00B8FF"/>
          </a:solidFill>
          <a:ln w="317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ontent Placeholder 16"/>
          <p:cNvSpPr>
            <a:spLocks noGrp="1"/>
          </p:cNvSpPr>
          <p:nvPr>
            <p:ph sz="half" idx="2"/>
          </p:nvPr>
        </p:nvSpPr>
        <p:spPr>
          <a:xfrm>
            <a:off x="5972175" y="2554288"/>
            <a:ext cx="2852738" cy="3540125"/>
          </a:xfrm>
        </p:spPr>
        <p:txBody>
          <a:bodyPr/>
          <a:lstStyle/>
          <a:p>
            <a:pPr marL="0" indent="0" algn="ctr" eaLnBrk="1" hangingPunct="1">
              <a:defRPr/>
            </a:pPr>
            <a:r>
              <a:rPr lang="en-US" sz="3200" i="1" smtClean="0">
                <a:solidFill>
                  <a:srgbClr val="E72D2F"/>
                </a:solidFill>
              </a:rPr>
              <a:t>Global </a:t>
            </a:r>
            <a:endParaRPr lang="en-US" i="1" smtClean="0">
              <a:solidFill>
                <a:srgbClr val="E72D2F"/>
              </a:solidFill>
            </a:endParaRPr>
          </a:p>
          <a:p>
            <a:pPr marL="0" indent="0" algn="ctr" eaLnBrk="1" hangingPunct="1">
              <a:defRPr/>
            </a:pPr>
            <a:r>
              <a:rPr lang="en-US" smtClean="0">
                <a:solidFill>
                  <a:srgbClr val="E72D2F"/>
                </a:solidFill>
              </a:rPr>
              <a:t>---</a:t>
            </a:r>
          </a:p>
          <a:p>
            <a:pPr marL="0" indent="0" algn="ctr" eaLnBrk="1" hangingPunct="1">
              <a:defRPr/>
            </a:pPr>
            <a:r>
              <a:rPr lang="en-US" sz="3200" i="1" smtClean="0">
                <a:solidFill>
                  <a:srgbClr val="E72D2F"/>
                </a:solidFill>
              </a:rPr>
              <a:t>Function-level</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pPr eaLnBrk="1" hangingPunct="1">
              <a:defRPr/>
            </a:pPr>
            <a:r>
              <a:rPr lang="en-US" dirty="0" smtClean="0"/>
              <a:t>Programming Concepts:  Variable Types</a:t>
            </a:r>
            <a:endParaRPr lang="en-US" dirty="0"/>
          </a:p>
        </p:txBody>
      </p:sp>
      <p:sp>
        <p:nvSpPr>
          <p:cNvPr id="5" name="Content Placeholder 4"/>
          <p:cNvSpPr>
            <a:spLocks noGrp="1"/>
          </p:cNvSpPr>
          <p:nvPr>
            <p:ph idx="1"/>
          </p:nvPr>
        </p:nvSpPr>
        <p:spPr/>
        <p:txBody>
          <a:bodyPr/>
          <a:lstStyle/>
          <a:p>
            <a:pPr eaLnBrk="1" hangingPunct="1">
              <a:defRPr/>
            </a:pPr>
            <a:r>
              <a:rPr lang="en-US" b="1" dirty="0" smtClean="0"/>
              <a:t>Variable Types:</a:t>
            </a:r>
            <a:r>
              <a:rPr lang="en-US" dirty="0" smtClean="0"/>
              <a:t> </a:t>
            </a:r>
          </a:p>
        </p:txBody>
      </p:sp>
      <p:grpSp>
        <p:nvGrpSpPr>
          <p:cNvPr id="3" name="Group 3"/>
          <p:cNvGrpSpPr>
            <a:grpSpLocks/>
          </p:cNvGrpSpPr>
          <p:nvPr/>
        </p:nvGrpSpPr>
        <p:grpSpPr bwMode="auto">
          <a:xfrm>
            <a:off x="1281113" y="1697038"/>
            <a:ext cx="7532687" cy="4562475"/>
            <a:chOff x="1687530" y="1697053"/>
            <a:chExt cx="7532670" cy="4562564"/>
          </a:xfrm>
        </p:grpSpPr>
        <p:pic>
          <p:nvPicPr>
            <p:cNvPr id="54277" name="Picture 2" descr="http://www.photosinbox.com/download/ceramic-cup.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682999" y="2530173"/>
              <a:ext cx="2540000" cy="2032000"/>
            </a:xfrm>
            <a:prstGeom prst="rect">
              <a:avLst/>
            </a:prstGeom>
            <a:noFill/>
            <a:ln w="9525">
              <a:noFill/>
              <a:miter lim="800000"/>
              <a:headEnd/>
              <a:tailEnd/>
            </a:ln>
          </p:spPr>
        </p:pic>
        <p:sp>
          <p:nvSpPr>
            <p:cNvPr id="6" name="Rectangle 5"/>
            <p:cNvSpPr/>
            <p:nvPr/>
          </p:nvSpPr>
          <p:spPr bwMode="auto">
            <a:xfrm>
              <a:off x="2060591" y="4562546"/>
              <a:ext cx="1371597" cy="365132"/>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0" hangingPunct="0">
                <a:buClr>
                  <a:srgbClr val="000000"/>
                </a:buClr>
                <a:buSzPct val="100000"/>
                <a:buFont typeface="Times New Roman" charset="0"/>
                <a:buNone/>
                <a:defRPr/>
              </a:pPr>
              <a:r>
                <a:rPr lang="en-US" sz="2000" dirty="0">
                  <a:latin typeface="Arial" charset="0"/>
                  <a:ea typeface="ＭＳ Ｐゴシック" charset="0"/>
                  <a:cs typeface="ＭＳ Ｐゴシック" charset="0"/>
                </a:rPr>
                <a:t>8 bits</a:t>
              </a:r>
            </a:p>
          </p:txBody>
        </p:sp>
        <p:sp>
          <p:nvSpPr>
            <p:cNvPr id="13" name="Rectangle 12"/>
            <p:cNvSpPr/>
            <p:nvPr/>
          </p:nvSpPr>
          <p:spPr bwMode="auto">
            <a:xfrm>
              <a:off x="4267211" y="4562546"/>
              <a:ext cx="1371597" cy="365132"/>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0" hangingPunct="0">
                <a:buClr>
                  <a:srgbClr val="000000"/>
                </a:buClr>
                <a:buSzPct val="100000"/>
                <a:buFont typeface="Times New Roman" charset="0"/>
                <a:buNone/>
                <a:defRPr/>
              </a:pPr>
              <a:r>
                <a:rPr lang="en-US" sz="2000" dirty="0">
                  <a:latin typeface="Arial" charset="0"/>
                  <a:ea typeface="ＭＳ Ｐゴシック" charset="0"/>
                  <a:cs typeface="ＭＳ Ｐゴシック" charset="0"/>
                </a:rPr>
                <a:t>16 bits</a:t>
              </a:r>
            </a:p>
          </p:txBody>
        </p:sp>
        <p:sp>
          <p:nvSpPr>
            <p:cNvPr id="14" name="Rectangle 13"/>
            <p:cNvSpPr/>
            <p:nvPr/>
          </p:nvSpPr>
          <p:spPr bwMode="auto">
            <a:xfrm>
              <a:off x="6629406" y="4562546"/>
              <a:ext cx="1371597" cy="365132"/>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0" hangingPunct="0">
                <a:buClr>
                  <a:srgbClr val="000000"/>
                </a:buClr>
                <a:buSzPct val="100000"/>
                <a:buFont typeface="Times New Roman" charset="0"/>
                <a:buNone/>
                <a:defRPr/>
              </a:pPr>
              <a:r>
                <a:rPr lang="en-US" sz="2000" dirty="0">
                  <a:latin typeface="Arial" charset="0"/>
                  <a:ea typeface="ＭＳ Ｐゴシック" charset="0"/>
                  <a:cs typeface="ＭＳ Ｐゴシック" charset="0"/>
                </a:rPr>
                <a:t>32 bits</a:t>
              </a:r>
            </a:p>
          </p:txBody>
        </p:sp>
        <p:sp>
          <p:nvSpPr>
            <p:cNvPr id="54281" name="Rectangle 6"/>
            <p:cNvSpPr>
              <a:spLocks noChangeArrowheads="1"/>
            </p:cNvSpPr>
            <p:nvPr/>
          </p:nvSpPr>
          <p:spPr bwMode="auto">
            <a:xfrm>
              <a:off x="1832427" y="5243954"/>
              <a:ext cx="1828800" cy="707886"/>
            </a:xfrm>
            <a:prstGeom prst="rect">
              <a:avLst/>
            </a:prstGeom>
            <a:noFill/>
            <a:ln w="9525">
              <a:noFill/>
              <a:miter lim="800000"/>
              <a:headEnd/>
              <a:tailEnd/>
            </a:ln>
          </p:spPr>
          <p:txBody>
            <a:bodyPr>
              <a:spAutoFit/>
            </a:bodyPr>
            <a:lstStyle/>
            <a:p>
              <a:pPr eaLnBrk="0" hangingPunct="0">
                <a:buClr>
                  <a:srgbClr val="000000"/>
                </a:buClr>
                <a:buSzPct val="100000"/>
                <a:buFont typeface="Times New Roman" pitchFamily="18" charset="0"/>
                <a:buNone/>
              </a:pPr>
              <a:r>
                <a:rPr lang="en-US" sz="2000">
                  <a:solidFill>
                    <a:schemeClr val="tx1"/>
                  </a:solidFill>
                </a:rPr>
                <a:t>byte </a:t>
              </a:r>
            </a:p>
            <a:p>
              <a:pPr eaLnBrk="0" hangingPunct="0">
                <a:buClr>
                  <a:srgbClr val="000000"/>
                </a:buClr>
                <a:buSzPct val="100000"/>
                <a:buFont typeface="Times New Roman" pitchFamily="18" charset="0"/>
                <a:buNone/>
              </a:pPr>
              <a:r>
                <a:rPr lang="en-US" sz="2000">
                  <a:solidFill>
                    <a:schemeClr val="tx1"/>
                  </a:solidFill>
                </a:rPr>
                <a:t>char</a:t>
              </a:r>
            </a:p>
          </p:txBody>
        </p:sp>
        <p:sp>
          <p:nvSpPr>
            <p:cNvPr id="54282" name="Rectangle 15"/>
            <p:cNvSpPr>
              <a:spLocks noChangeArrowheads="1"/>
            </p:cNvSpPr>
            <p:nvPr/>
          </p:nvSpPr>
          <p:spPr bwMode="auto">
            <a:xfrm>
              <a:off x="4038599" y="5243954"/>
              <a:ext cx="1828800" cy="1015663"/>
            </a:xfrm>
            <a:prstGeom prst="rect">
              <a:avLst/>
            </a:prstGeom>
            <a:noFill/>
            <a:ln w="9525">
              <a:noFill/>
              <a:miter lim="800000"/>
              <a:headEnd/>
              <a:tailEnd/>
            </a:ln>
          </p:spPr>
          <p:txBody>
            <a:bodyPr>
              <a:spAutoFit/>
            </a:bodyPr>
            <a:lstStyle/>
            <a:p>
              <a:pPr eaLnBrk="0" hangingPunct="0">
                <a:buClr>
                  <a:srgbClr val="000000"/>
                </a:buClr>
                <a:buSzPct val="100000"/>
                <a:buFont typeface="Times New Roman" pitchFamily="18" charset="0"/>
                <a:buNone/>
              </a:pPr>
              <a:r>
                <a:rPr lang="en-US" sz="2000">
                  <a:solidFill>
                    <a:schemeClr val="tx1"/>
                  </a:solidFill>
                </a:rPr>
                <a:t>int</a:t>
              </a:r>
            </a:p>
            <a:p>
              <a:pPr eaLnBrk="0" hangingPunct="0">
                <a:buClr>
                  <a:srgbClr val="000000"/>
                </a:buClr>
                <a:buSzPct val="100000"/>
                <a:buFont typeface="Times New Roman" pitchFamily="18" charset="0"/>
                <a:buNone/>
              </a:pPr>
              <a:r>
                <a:rPr lang="en-US" sz="2000">
                  <a:solidFill>
                    <a:schemeClr val="tx1"/>
                  </a:solidFill>
                </a:rPr>
                <a:t>unsigned int</a:t>
              </a:r>
            </a:p>
            <a:p>
              <a:pPr eaLnBrk="0" hangingPunct="0">
                <a:buClr>
                  <a:srgbClr val="000000"/>
                </a:buClr>
                <a:buSzPct val="100000"/>
                <a:buFont typeface="Times New Roman" pitchFamily="18" charset="0"/>
                <a:buNone/>
              </a:pPr>
              <a:endParaRPr lang="en-US" sz="2000">
                <a:solidFill>
                  <a:schemeClr val="tx1"/>
                </a:solidFill>
              </a:endParaRPr>
            </a:p>
          </p:txBody>
        </p:sp>
        <p:sp>
          <p:nvSpPr>
            <p:cNvPr id="54283" name="Rectangle 17"/>
            <p:cNvSpPr>
              <a:spLocks noChangeArrowheads="1"/>
            </p:cNvSpPr>
            <p:nvPr/>
          </p:nvSpPr>
          <p:spPr bwMode="auto">
            <a:xfrm>
              <a:off x="6400800" y="5243953"/>
              <a:ext cx="1828800" cy="1015663"/>
            </a:xfrm>
            <a:prstGeom prst="rect">
              <a:avLst/>
            </a:prstGeom>
            <a:noFill/>
            <a:ln w="9525">
              <a:noFill/>
              <a:miter lim="800000"/>
              <a:headEnd/>
              <a:tailEnd/>
            </a:ln>
          </p:spPr>
          <p:txBody>
            <a:bodyPr>
              <a:spAutoFit/>
            </a:bodyPr>
            <a:lstStyle/>
            <a:p>
              <a:pPr eaLnBrk="0" hangingPunct="0">
                <a:buClr>
                  <a:srgbClr val="000000"/>
                </a:buClr>
                <a:buSzPct val="100000"/>
                <a:buFont typeface="Times New Roman" pitchFamily="18" charset="0"/>
                <a:buNone/>
              </a:pPr>
              <a:r>
                <a:rPr lang="en-US" sz="2000">
                  <a:solidFill>
                    <a:schemeClr val="tx1"/>
                  </a:solidFill>
                </a:rPr>
                <a:t>long</a:t>
              </a:r>
            </a:p>
            <a:p>
              <a:pPr eaLnBrk="0" hangingPunct="0">
                <a:buClr>
                  <a:srgbClr val="000000"/>
                </a:buClr>
                <a:buSzPct val="100000"/>
                <a:buFont typeface="Times New Roman" pitchFamily="18" charset="0"/>
                <a:buNone/>
              </a:pPr>
              <a:r>
                <a:rPr lang="en-US" sz="2000">
                  <a:solidFill>
                    <a:schemeClr val="tx1"/>
                  </a:solidFill>
                </a:rPr>
                <a:t>unsigned long</a:t>
              </a:r>
            </a:p>
            <a:p>
              <a:pPr eaLnBrk="0" hangingPunct="0">
                <a:buClr>
                  <a:srgbClr val="000000"/>
                </a:buClr>
                <a:buSzPct val="100000"/>
                <a:buFont typeface="Times New Roman" pitchFamily="18" charset="0"/>
                <a:buNone/>
              </a:pPr>
              <a:r>
                <a:rPr lang="en-US" sz="2000">
                  <a:solidFill>
                    <a:schemeClr val="tx1"/>
                  </a:solidFill>
                </a:rPr>
                <a:t>float</a:t>
              </a:r>
            </a:p>
          </p:txBody>
        </p:sp>
        <p:pic>
          <p:nvPicPr>
            <p:cNvPr id="54284" name="Picture 2" descr="http://www.photosinbox.com/download/ceramic-cup.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87530" y="2904838"/>
              <a:ext cx="2071669" cy="1657335"/>
            </a:xfrm>
            <a:prstGeom prst="rect">
              <a:avLst/>
            </a:prstGeom>
            <a:noFill/>
            <a:ln w="9525">
              <a:noFill/>
              <a:miter lim="800000"/>
              <a:headEnd/>
              <a:tailEnd/>
            </a:ln>
          </p:spPr>
        </p:pic>
        <p:pic>
          <p:nvPicPr>
            <p:cNvPr id="54285" name="Picture 2" descr="http://www.photosinbox.com/download/ceramic-cup.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10200" y="1697053"/>
              <a:ext cx="3810000" cy="3048000"/>
            </a:xfrm>
            <a:prstGeom prst="rect">
              <a:avLst/>
            </a:prstGeom>
            <a:noFill/>
            <a:ln w="9525">
              <a:noFill/>
              <a:miter lim="800000"/>
              <a:headEnd/>
              <a:tailEnd/>
            </a:ln>
          </p:spPr>
        </p:pic>
        <p:pic>
          <p:nvPicPr>
            <p:cNvPr id="54286" name="Picture 2" descr="http://www.photosinbox.com/download/ceramic-cup.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10993" y="2904838"/>
              <a:ext cx="2071669" cy="165733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Fading in and Fading </a:t>
            </a:r>
            <a:r>
              <a:rPr lang="en-US" smtClean="0"/>
              <a:t>Out </a:t>
            </a:r>
            <a:br>
              <a:rPr lang="en-US" smtClean="0"/>
            </a:br>
            <a:r>
              <a:rPr lang="en-US" smtClean="0"/>
              <a:t>(Analog or Digital?)</a:t>
            </a:r>
            <a:endParaRPr lang="en-US" dirty="0"/>
          </a:p>
        </p:txBody>
      </p:sp>
      <p:sp>
        <p:nvSpPr>
          <p:cNvPr id="3" name="Content Placeholder 2"/>
          <p:cNvSpPr>
            <a:spLocks noGrp="1"/>
          </p:cNvSpPr>
          <p:nvPr>
            <p:ph idx="1"/>
          </p:nvPr>
        </p:nvSpPr>
        <p:spPr>
          <a:xfrm>
            <a:off x="914400" y="1828800"/>
            <a:ext cx="7772400" cy="4572000"/>
          </a:xfrm>
        </p:spPr>
        <p:txBody>
          <a:bodyPr/>
          <a:lstStyle/>
          <a:p>
            <a:pPr eaLnBrk="1" hangingPunct="1">
              <a:defRPr/>
            </a:pPr>
            <a:r>
              <a:rPr lang="en-US" dirty="0" smtClean="0"/>
              <a:t>A few pins on the </a:t>
            </a:r>
            <a:r>
              <a:rPr lang="en-US" dirty="0" err="1" smtClean="0"/>
              <a:t>Arduino</a:t>
            </a:r>
            <a:r>
              <a:rPr lang="en-US" dirty="0" smtClean="0"/>
              <a:t> allow for us to modify the output to mimic an analog signal.</a:t>
            </a:r>
          </a:p>
          <a:p>
            <a:pPr eaLnBrk="1" hangingPunct="1">
              <a:defRPr/>
            </a:pPr>
            <a:endParaRPr lang="en-US" dirty="0"/>
          </a:p>
          <a:p>
            <a:pPr eaLnBrk="1" hangingPunct="1">
              <a:defRPr/>
            </a:pPr>
            <a:r>
              <a:rPr lang="en-US" dirty="0" smtClean="0"/>
              <a:t>This is done by a technique called:</a:t>
            </a:r>
          </a:p>
          <a:p>
            <a:pPr eaLnBrk="1" hangingPunct="1">
              <a:buNone/>
              <a:defRPr/>
            </a:pPr>
            <a:r>
              <a:rPr lang="en-US" dirty="0"/>
              <a:t>	</a:t>
            </a:r>
            <a:r>
              <a:rPr lang="en-US" u="sng" dirty="0" smtClean="0"/>
              <a:t>Pulse Width Modulation (PWM)</a:t>
            </a:r>
            <a:endParaRPr lang="en-US" u="sng"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715962"/>
          </a:xfrm>
        </p:spPr>
        <p:txBody>
          <a:bodyPr anchor="t">
            <a:normAutofit fontScale="90000"/>
          </a:bodyPr>
          <a:lstStyle/>
          <a:p>
            <a:r>
              <a:rPr lang="en-US" dirty="0" smtClean="0"/>
              <a:t>Who is </a:t>
            </a:r>
            <a:r>
              <a:rPr lang="en-US" dirty="0" err="1" smtClean="0"/>
              <a:t>Arduino</a:t>
            </a:r>
            <a:r>
              <a:rPr lang="en-US" dirty="0" smtClean="0"/>
              <a:t> and What Does He Do?</a:t>
            </a:r>
            <a:endParaRPr lang="en-US" dirty="0"/>
          </a:p>
        </p:txBody>
      </p:sp>
      <p:sp>
        <p:nvSpPr>
          <p:cNvPr id="3" name="Content Placeholder 2"/>
          <p:cNvSpPr>
            <a:spLocks noGrp="1"/>
          </p:cNvSpPr>
          <p:nvPr>
            <p:ph sz="quarter" idx="1"/>
          </p:nvPr>
        </p:nvSpPr>
        <p:spPr>
          <a:xfrm>
            <a:off x="914400" y="1066800"/>
            <a:ext cx="7772400" cy="2438400"/>
          </a:xfrm>
        </p:spPr>
        <p:txBody>
          <a:bodyPr/>
          <a:lstStyle/>
          <a:p>
            <a:r>
              <a:rPr lang="en-US" dirty="0" smtClean="0"/>
              <a:t>“Strong Friend” Created in </a:t>
            </a:r>
            <a:r>
              <a:rPr lang="en-US" dirty="0" err="1" smtClean="0"/>
              <a:t>Ivrea</a:t>
            </a:r>
            <a:r>
              <a:rPr lang="en-US" dirty="0" smtClean="0"/>
              <a:t>, Italy in 2005 by </a:t>
            </a:r>
            <a:br>
              <a:rPr lang="en-US" dirty="0" smtClean="0"/>
            </a:br>
            <a:r>
              <a:rPr lang="en-US" dirty="0" smtClean="0"/>
              <a:t>Massimo </a:t>
            </a:r>
            <a:r>
              <a:rPr lang="en-US" dirty="0" err="1" smtClean="0"/>
              <a:t>Banzi</a:t>
            </a:r>
            <a:r>
              <a:rPr lang="en-US" dirty="0" smtClean="0"/>
              <a:t> &amp; David </a:t>
            </a:r>
            <a:r>
              <a:rPr lang="en-US" dirty="0" err="1" smtClean="0"/>
              <a:t>Cuartielles</a:t>
            </a:r>
            <a:endParaRPr lang="en-US" dirty="0" smtClean="0"/>
          </a:p>
          <a:p>
            <a:r>
              <a:rPr lang="en-US" dirty="0" smtClean="0"/>
              <a:t>Open Source Hardware</a:t>
            </a:r>
          </a:p>
          <a:p>
            <a:r>
              <a:rPr lang="en-US" dirty="0" smtClean="0"/>
              <a:t>          Processor</a:t>
            </a:r>
          </a:p>
          <a:p>
            <a:r>
              <a:rPr lang="en-US" dirty="0" smtClean="0"/>
              <a:t>Coding is accessible &amp; transferrable (C++, Processing, java)</a:t>
            </a:r>
            <a:endParaRPr lang="en-US" dirty="0"/>
          </a:p>
        </p:txBody>
      </p:sp>
      <p:pic>
        <p:nvPicPr>
          <p:cNvPr id="6" name="Picture 6" descr="http://utahpeoplespost.com/logos/atmel_log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71600" y="2438400"/>
            <a:ext cx="549275" cy="396875"/>
          </a:xfrm>
          <a:prstGeom prst="rect">
            <a:avLst/>
          </a:prstGeom>
          <a:noFill/>
          <a:ln w="9525">
            <a:noFill/>
            <a:miter lim="800000"/>
            <a:headEnd/>
            <a:tailEnd/>
          </a:ln>
        </p:spPr>
      </p:pic>
      <p:pic>
        <p:nvPicPr>
          <p:cNvPr id="7" name="Picture 8" descr="http://oshwlogo.com/logos/oshw-logo-800-px.png"/>
          <p:cNvPicPr>
            <a:picLocks noChangeAspect="1" noChangeArrowheads="1"/>
          </p:cNvPicPr>
          <p:nvPr/>
        </p:nvPicPr>
        <p:blipFill>
          <a:blip r:embed="rId3" cstate="print"/>
          <a:srcRect/>
          <a:stretch>
            <a:fillRect/>
          </a:stretch>
        </p:blipFill>
        <p:spPr bwMode="auto">
          <a:xfrm>
            <a:off x="7772400" y="1752600"/>
            <a:ext cx="806450" cy="847725"/>
          </a:xfrm>
          <a:prstGeom prst="rect">
            <a:avLst/>
          </a:prstGeom>
          <a:noFill/>
          <a:ln w="9525">
            <a:noFill/>
            <a:miter lim="800000"/>
            <a:headEnd/>
            <a:tailEnd/>
          </a:ln>
        </p:spPr>
      </p:pic>
      <p:pic>
        <p:nvPicPr>
          <p:cNvPr id="8" name="Picture 1"/>
          <p:cNvPicPr>
            <a:picLocks noChangeAspect="1"/>
          </p:cNvPicPr>
          <p:nvPr/>
        </p:nvPicPr>
        <p:blipFill>
          <a:blip r:embed="rId4" cstate="print"/>
          <a:srcRect/>
          <a:stretch>
            <a:fillRect/>
          </a:stretch>
        </p:blipFill>
        <p:spPr bwMode="auto">
          <a:xfrm>
            <a:off x="4419600" y="3810000"/>
            <a:ext cx="3657600" cy="2435225"/>
          </a:xfrm>
          <a:prstGeom prst="rect">
            <a:avLst/>
          </a:prstGeom>
          <a:noFill/>
          <a:ln w="9525">
            <a:noFill/>
            <a:miter lim="800000"/>
            <a:headEnd/>
            <a:tailEnd/>
          </a:ln>
        </p:spPr>
      </p:pic>
      <p:pic>
        <p:nvPicPr>
          <p:cNvPr id="9" name="Picture 4" descr="https://dlnmh9ip6v2uc.cloudfront.net/images/products/1/1/2/2/4/11224-01c.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287463" y="4160838"/>
            <a:ext cx="2714625" cy="2084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Concepts: Analog vs. Digital</a:t>
            </a:r>
            <a:endParaRPr lang="en-US" dirty="0"/>
          </a:p>
        </p:txBody>
      </p:sp>
      <p:sp>
        <p:nvSpPr>
          <p:cNvPr id="4" name="Content Placeholder 3"/>
          <p:cNvSpPr>
            <a:spLocks noGrp="1"/>
          </p:cNvSpPr>
          <p:nvPr>
            <p:ph sz="half" idx="1"/>
          </p:nvPr>
        </p:nvSpPr>
        <p:spPr>
          <a:xfrm>
            <a:off x="495300" y="1725613"/>
            <a:ext cx="8204200" cy="1454150"/>
          </a:xfrm>
        </p:spPr>
        <p:txBody>
          <a:bodyPr/>
          <a:lstStyle/>
          <a:p>
            <a:pPr marL="0" indent="0" eaLnBrk="1" hangingPunct="1">
              <a:defRPr/>
            </a:pPr>
            <a:r>
              <a:rPr lang="en-US" dirty="0" smtClean="0"/>
              <a:t>To create an analog signal, the microcontroller uses a technique called PWM. By varying the </a:t>
            </a:r>
            <a:r>
              <a:rPr lang="en-US" u="sng" dirty="0" smtClean="0"/>
              <a:t>duty cycle</a:t>
            </a:r>
            <a:r>
              <a:rPr lang="en-US" dirty="0" smtClean="0"/>
              <a:t>, we can mimic an “average” analog voltage.</a:t>
            </a:r>
          </a:p>
        </p:txBody>
      </p:sp>
      <p:pic>
        <p:nvPicPr>
          <p:cNvPr id="56324" name="Picture 6" descr="http://www.wayneandlayne.com/files/vgs/images/analog_write_pwm_640x234.png"/>
          <p:cNvPicPr>
            <a:picLocks noChangeAspect="1" noChangeArrowheads="1"/>
          </p:cNvPicPr>
          <p:nvPr/>
        </p:nvPicPr>
        <p:blipFill>
          <a:blip r:embed="rId2" cstate="print"/>
          <a:srcRect/>
          <a:stretch>
            <a:fillRect/>
          </a:stretch>
        </p:blipFill>
        <p:spPr bwMode="auto">
          <a:xfrm>
            <a:off x="2043113" y="4440238"/>
            <a:ext cx="5322887" cy="1944687"/>
          </a:xfrm>
          <a:prstGeom prst="rect">
            <a:avLst/>
          </a:prstGeom>
          <a:noFill/>
          <a:ln w="9525">
            <a:noFill/>
            <a:miter lim="800000"/>
            <a:headEnd/>
            <a:tailEnd/>
          </a:ln>
        </p:spPr>
      </p:pic>
      <p:sp>
        <p:nvSpPr>
          <p:cNvPr id="13" name="Content Placeholder 3"/>
          <p:cNvSpPr>
            <a:spLocks noGrp="1"/>
          </p:cNvSpPr>
          <p:nvPr>
            <p:ph sz="half" idx="1"/>
          </p:nvPr>
        </p:nvSpPr>
        <p:spPr>
          <a:xfrm>
            <a:off x="1955800" y="4089400"/>
            <a:ext cx="5702300" cy="660400"/>
          </a:xfrm>
        </p:spPr>
        <p:txBody>
          <a:bodyPr/>
          <a:lstStyle/>
          <a:p>
            <a:pPr marL="0" indent="0" algn="ctr" eaLnBrk="1" hangingPunct="1">
              <a:defRPr/>
            </a:pPr>
            <a:r>
              <a:rPr lang="en-US" sz="2400" smtClean="0"/>
              <a:t>Pulse Width Modulation (PWM)</a:t>
            </a:r>
          </a:p>
        </p:txBody>
      </p:sp>
      <p:sp>
        <p:nvSpPr>
          <p:cNvPr id="56326" name="Rectangle 2"/>
          <p:cNvSpPr>
            <a:spLocks noChangeArrowheads="1"/>
          </p:cNvSpPr>
          <p:nvPr/>
        </p:nvSpPr>
        <p:spPr bwMode="auto">
          <a:xfrm>
            <a:off x="1270000" y="3848100"/>
            <a:ext cx="6756400" cy="2809875"/>
          </a:xfrm>
          <a:prstGeom prst="rect">
            <a:avLst/>
          </a:prstGeom>
          <a:noFill/>
          <a:ln w="9525">
            <a:noFill/>
            <a:miter lim="800000"/>
            <a:headEnd/>
            <a:tailEnd/>
          </a:ln>
        </p:spPr>
        <p:txBody>
          <a:bodyPr anchor="ctr">
            <a:spAutoFit/>
          </a:bodyPr>
          <a:lstStyle/>
          <a:p>
            <a:pPr algn="ctr">
              <a:buClr>
                <a:srgbClr val="000000"/>
              </a:buClr>
              <a:buSzPct val="100000"/>
              <a:buFont typeface="Times New Roman" pitchFamily="18" charset="0"/>
              <a:buNone/>
            </a:pPr>
            <a:endParaRPr lang="en-US">
              <a:solidFill>
                <a:schemeClr val="tx1"/>
              </a:solidFill>
            </a:endParaRPr>
          </a:p>
        </p:txBody>
      </p:sp>
      <p:sp>
        <p:nvSpPr>
          <p:cNvPr id="56327" name="Rectangle 5"/>
          <p:cNvSpPr>
            <a:spLocks noChangeArrowheads="1"/>
          </p:cNvSpPr>
          <p:nvPr/>
        </p:nvSpPr>
        <p:spPr bwMode="auto">
          <a:xfrm>
            <a:off x="1231900" y="3981450"/>
            <a:ext cx="6858000" cy="2606675"/>
          </a:xfrm>
          <a:prstGeom prst="rect">
            <a:avLst/>
          </a:prstGeom>
          <a:noFill/>
          <a:ln w="38100">
            <a:solidFill>
              <a:schemeClr val="tx1"/>
            </a:solidFill>
            <a:miter lim="800000"/>
            <a:headEnd/>
            <a:tailEnd/>
          </a:ln>
        </p:spPr>
        <p:txBody>
          <a:bodyPr anchor="ctr">
            <a:spAutoFit/>
          </a:bodyPr>
          <a:lstStyle/>
          <a:p>
            <a:pPr algn="ctr">
              <a:buClr>
                <a:srgbClr val="000000"/>
              </a:buClr>
              <a:buSzPct val="100000"/>
              <a:buFont typeface="Times New Roman" pitchFamily="18" charset="0"/>
              <a:buNone/>
            </a:pPr>
            <a:endParaRPr lang="en-US">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209800"/>
            <a:ext cx="4651375" cy="4113213"/>
          </a:xfrm>
        </p:spPr>
        <p:txBody>
          <a:bodyPr/>
          <a:lstStyle/>
          <a:p>
            <a:pPr marL="0" indent="0" eaLnBrk="1" hangingPunct="1">
              <a:buNone/>
              <a:defRPr/>
            </a:pPr>
            <a:r>
              <a:rPr lang="en-US" sz="2400" b="1" dirty="0" err="1" smtClean="0">
                <a:latin typeface="Courier New" pitchFamily="49" charset="0"/>
                <a:cs typeface="Courier New" pitchFamily="49" charset="0"/>
              </a:rPr>
              <a:t>analogWrite</a:t>
            </a:r>
            <a:r>
              <a:rPr lang="en-US" sz="2400" dirty="0" smtClean="0">
                <a:latin typeface="Courier New" pitchFamily="49" charset="0"/>
                <a:cs typeface="Courier New" pitchFamily="49" charset="0"/>
              </a:rPr>
              <a:t>(pin, </a:t>
            </a:r>
            <a:r>
              <a:rPr lang="en-US" sz="2400" dirty="0" err="1" smtClean="0">
                <a:latin typeface="Courier New" pitchFamily="49" charset="0"/>
                <a:cs typeface="Courier New" pitchFamily="49" charset="0"/>
              </a:rPr>
              <a:t>val</a:t>
            </a:r>
            <a:r>
              <a:rPr lang="en-US" sz="2400" dirty="0" smtClean="0">
                <a:latin typeface="Courier New" pitchFamily="49" charset="0"/>
                <a:cs typeface="Courier New" pitchFamily="49" charset="0"/>
              </a:rPr>
              <a:t>);</a:t>
            </a:r>
          </a:p>
          <a:p>
            <a:pPr marL="0" indent="0" eaLnBrk="1" hangingPunct="1">
              <a:buNone/>
              <a:defRPr/>
            </a:pPr>
            <a:r>
              <a:rPr lang="en-US" dirty="0" smtClean="0"/>
              <a:t>	</a:t>
            </a:r>
          </a:p>
          <a:p>
            <a:pPr marL="0" indent="0" eaLnBrk="1" hangingPunct="1">
              <a:buNone/>
              <a:defRPr/>
            </a:pPr>
            <a:r>
              <a:rPr lang="en-US" sz="2400" b="1" dirty="0" smtClean="0">
                <a:latin typeface="Courier New" pitchFamily="49" charset="0"/>
                <a:cs typeface="Courier New" pitchFamily="49" charset="0"/>
              </a:rPr>
              <a:t>pin</a:t>
            </a:r>
            <a:r>
              <a:rPr lang="en-US" sz="2400" b="1" dirty="0" smtClean="0"/>
              <a:t> </a:t>
            </a:r>
            <a:r>
              <a:rPr lang="en-US" sz="2400" dirty="0" smtClean="0"/>
              <a:t>– refers to the OUTPUT pin (limited to pins 3, 5, 6, 9, 10, 11.) – denoted by a ~ symbol</a:t>
            </a:r>
          </a:p>
          <a:p>
            <a:pPr marL="0" indent="0" eaLnBrk="1" hangingPunct="1">
              <a:defRPr/>
            </a:pPr>
            <a:endParaRPr lang="en-US" sz="2400" dirty="0" smtClean="0"/>
          </a:p>
          <a:p>
            <a:pPr marL="0" indent="0" eaLnBrk="1" hangingPunct="1">
              <a:buNone/>
              <a:defRPr/>
            </a:pPr>
            <a:r>
              <a:rPr lang="en-US" sz="2400" b="1" dirty="0" err="1" smtClean="0">
                <a:latin typeface="Courier New" pitchFamily="49" charset="0"/>
                <a:cs typeface="Courier New" pitchFamily="49" charset="0"/>
              </a:rPr>
              <a:t>val</a:t>
            </a:r>
            <a:r>
              <a:rPr lang="en-US" sz="2400" dirty="0" smtClean="0"/>
              <a:t> – 8 bit value (0 – 255).  </a:t>
            </a:r>
          </a:p>
          <a:p>
            <a:pPr marL="0" indent="0" eaLnBrk="1" hangingPunct="1">
              <a:buNone/>
              <a:defRPr/>
            </a:pPr>
            <a:r>
              <a:rPr lang="en-US" sz="2400" dirty="0"/>
              <a:t>	</a:t>
            </a:r>
            <a:r>
              <a:rPr lang="en-US" sz="2400" dirty="0" smtClean="0"/>
              <a:t>0 =&gt; 0V    |    255 =&gt; 5V  </a:t>
            </a:r>
          </a:p>
        </p:txBody>
      </p:sp>
      <p:sp>
        <p:nvSpPr>
          <p:cNvPr id="2" name="Title 1"/>
          <p:cNvSpPr>
            <a:spLocks noGrp="1"/>
          </p:cNvSpPr>
          <p:nvPr>
            <p:ph type="title"/>
          </p:nvPr>
        </p:nvSpPr>
        <p:spPr>
          <a:xfrm>
            <a:off x="685800" y="228600"/>
            <a:ext cx="7770813" cy="1141413"/>
          </a:xfrm>
        </p:spPr>
        <p:txBody>
          <a:bodyPr>
            <a:normAutofit fontScale="90000"/>
          </a:bodyPr>
          <a:lstStyle/>
          <a:p>
            <a:pPr eaLnBrk="1" hangingPunct="1">
              <a:defRPr/>
            </a:pPr>
            <a:r>
              <a:rPr lang="en-US" dirty="0" smtClean="0"/>
              <a:t>Project #2 – Fading</a:t>
            </a:r>
            <a:br>
              <a:rPr lang="en-US" dirty="0" smtClean="0"/>
            </a:br>
            <a:r>
              <a:rPr lang="en-US" dirty="0" smtClean="0"/>
              <a:t>Introducing a new command…</a:t>
            </a:r>
            <a:endParaRPr lang="en-US" dirty="0"/>
          </a:p>
        </p:txBody>
      </p:sp>
      <p:pic>
        <p:nvPicPr>
          <p:cNvPr id="6" name="Picture 2" descr="http://arduino.cc/en/uploads/Tutorial/pwm.gif"/>
          <p:cNvPicPr>
            <a:picLocks noGrp="1" noChangeAspect="1" noChangeArrowheads="1"/>
          </p:cNvPicPr>
          <p:nvPr>
            <p:ph sz="half" idx="2"/>
          </p:nvPr>
        </p:nvPicPr>
        <p:blipFill>
          <a:blip r:embed="rId2" cstate="print"/>
          <a:srcRect/>
          <a:stretch>
            <a:fillRect/>
          </a:stretch>
        </p:blipFill>
        <p:spPr>
          <a:xfrm>
            <a:off x="5181600" y="1981200"/>
            <a:ext cx="3756025" cy="4113213"/>
          </a:xfrm>
        </p:spPr>
      </p:pic>
      <p:sp>
        <p:nvSpPr>
          <p:cNvPr id="57349" name="Rectangle 4"/>
          <p:cNvSpPr>
            <a:spLocks noChangeArrowheads="1"/>
          </p:cNvSpPr>
          <p:nvPr/>
        </p:nvSpPr>
        <p:spPr bwMode="auto">
          <a:xfrm>
            <a:off x="381000" y="2222500"/>
            <a:ext cx="4572000" cy="596900"/>
          </a:xfrm>
          <a:prstGeom prst="rect">
            <a:avLst/>
          </a:prstGeom>
          <a:noFill/>
          <a:ln w="9525" algn="ctr">
            <a:solidFill>
              <a:schemeClr val="accent2"/>
            </a:solidFill>
            <a:round/>
            <a:headEnd/>
            <a:tailEnd/>
          </a:ln>
        </p:spPr>
        <p:txBody>
          <a:bodyPr/>
          <a:lstStyle/>
          <a:p>
            <a:pPr eaLnBrk="0" hangingPunct="0">
              <a:buClr>
                <a:srgbClr val="000000"/>
              </a:buClr>
              <a:buSzPct val="100000"/>
              <a:buFont typeface="Times New Roman" pitchFamily="18" charset="0"/>
              <a:buNone/>
            </a:pP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eaLnBrk="1" hangingPunct="1">
              <a:defRPr/>
            </a:pPr>
            <a:r>
              <a:rPr lang="en-US" sz="3200" dirty="0" smtClean="0"/>
              <a:t>Move one of your LED pins over to Pin 9</a:t>
            </a:r>
            <a:endParaRPr lang="en-US" sz="3200" dirty="0"/>
          </a:p>
        </p:txBody>
      </p:sp>
      <p:sp>
        <p:nvSpPr>
          <p:cNvPr id="3" name="Content Placeholder 2"/>
          <p:cNvSpPr>
            <a:spLocks noGrp="1"/>
          </p:cNvSpPr>
          <p:nvPr>
            <p:ph idx="1"/>
          </p:nvPr>
        </p:nvSpPr>
        <p:spPr>
          <a:xfrm>
            <a:off x="685800" y="1501775"/>
            <a:ext cx="7770813" cy="4418013"/>
          </a:xfrm>
        </p:spPr>
        <p:txBody>
          <a:bodyPr/>
          <a:lstStyle/>
          <a:p>
            <a:pPr eaLnBrk="1" hangingPunct="1">
              <a:buNone/>
              <a:defRPr/>
            </a:pPr>
            <a:r>
              <a:rPr lang="en-US" dirty="0" smtClean="0"/>
              <a:t>In </a:t>
            </a:r>
            <a:r>
              <a:rPr lang="en-US" dirty="0" err="1" smtClean="0"/>
              <a:t>Arduino</a:t>
            </a:r>
            <a:r>
              <a:rPr lang="en-US" dirty="0" smtClean="0"/>
              <a:t>, open up:</a:t>
            </a:r>
          </a:p>
          <a:p>
            <a:pPr eaLnBrk="1" hangingPunct="1">
              <a:buNone/>
              <a:defRPr/>
            </a:pPr>
            <a:r>
              <a:rPr lang="en-US" dirty="0"/>
              <a:t>	</a:t>
            </a:r>
            <a:r>
              <a:rPr lang="en-US" dirty="0" smtClean="0"/>
              <a:t>File </a:t>
            </a:r>
            <a:r>
              <a:rPr lang="en-US" dirty="0" smtClean="0">
                <a:sym typeface="Wingdings" pitchFamily="2" charset="2"/>
              </a:rPr>
              <a:t> </a:t>
            </a:r>
            <a:r>
              <a:rPr lang="en-US" dirty="0" smtClean="0"/>
              <a:t>Examples </a:t>
            </a:r>
            <a:r>
              <a:rPr lang="en-US" dirty="0" smtClean="0">
                <a:sym typeface="Wingdings" pitchFamily="2" charset="2"/>
              </a:rPr>
              <a:t> 01.Basics  Fade</a:t>
            </a:r>
            <a:endParaRPr lang="en-US" dirty="0"/>
          </a:p>
        </p:txBody>
      </p:sp>
      <p:pic>
        <p:nvPicPr>
          <p:cNvPr id="58372" name="Picture 2"/>
          <p:cNvPicPr>
            <a:picLocks noChangeAspect="1" noChangeArrowheads="1"/>
          </p:cNvPicPr>
          <p:nvPr/>
        </p:nvPicPr>
        <p:blipFill>
          <a:blip r:embed="rId2" cstate="print"/>
          <a:srcRect/>
          <a:stretch>
            <a:fillRect/>
          </a:stretch>
        </p:blipFill>
        <p:spPr bwMode="auto">
          <a:xfrm>
            <a:off x="530225" y="2854325"/>
            <a:ext cx="8134350" cy="3182938"/>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Fade - Code Review</a:t>
            </a:r>
            <a:endParaRPr lang="en-US" dirty="0"/>
          </a:p>
        </p:txBody>
      </p:sp>
      <p:sp>
        <p:nvSpPr>
          <p:cNvPr id="4" name="Content Placeholder 3"/>
          <p:cNvSpPr>
            <a:spLocks noGrp="1"/>
          </p:cNvSpPr>
          <p:nvPr>
            <p:ph idx="1"/>
          </p:nvPr>
        </p:nvSpPr>
        <p:spPr/>
        <p:txBody>
          <a:bodyPr/>
          <a:lstStyle/>
          <a:p>
            <a:pPr eaLnBrk="1" hangingPunct="1">
              <a:defRPr/>
            </a:pPr>
            <a:endParaRPr lang="en-US"/>
          </a:p>
        </p:txBody>
      </p:sp>
      <p:pic>
        <p:nvPicPr>
          <p:cNvPr id="59396" name="Picture 2"/>
          <p:cNvPicPr>
            <a:picLocks noChangeAspect="1" noChangeArrowheads="1"/>
          </p:cNvPicPr>
          <p:nvPr/>
        </p:nvPicPr>
        <p:blipFill>
          <a:blip r:embed="rId2" cstate="print"/>
          <a:srcRect/>
          <a:stretch>
            <a:fillRect/>
          </a:stretch>
        </p:blipFill>
        <p:spPr bwMode="auto">
          <a:xfrm>
            <a:off x="530225" y="1582738"/>
            <a:ext cx="8134350" cy="4338637"/>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Fade - Code Review</a:t>
            </a:r>
            <a:endParaRPr lang="en-US" dirty="0"/>
          </a:p>
        </p:txBody>
      </p:sp>
      <p:sp>
        <p:nvSpPr>
          <p:cNvPr id="4" name="Content Placeholder 3"/>
          <p:cNvSpPr>
            <a:spLocks noGrp="1"/>
          </p:cNvSpPr>
          <p:nvPr>
            <p:ph idx="1"/>
          </p:nvPr>
        </p:nvSpPr>
        <p:spPr/>
        <p:txBody>
          <a:bodyPr/>
          <a:lstStyle/>
          <a:p>
            <a:pPr eaLnBrk="1" hangingPunct="1">
              <a:defRPr/>
            </a:pPr>
            <a:endParaRPr lang="en-US"/>
          </a:p>
        </p:txBody>
      </p:sp>
      <p:pic>
        <p:nvPicPr>
          <p:cNvPr id="60420" name="Picture 2"/>
          <p:cNvPicPr>
            <a:picLocks noChangeAspect="1" noChangeArrowheads="1"/>
          </p:cNvPicPr>
          <p:nvPr/>
        </p:nvPicPr>
        <p:blipFill>
          <a:blip r:embed="rId2" cstate="print"/>
          <a:srcRect/>
          <a:stretch>
            <a:fillRect/>
          </a:stretch>
        </p:blipFill>
        <p:spPr bwMode="auto">
          <a:xfrm>
            <a:off x="504825" y="1312863"/>
            <a:ext cx="8134350" cy="5181600"/>
          </a:xfrm>
          <a:prstGeom prst="rect">
            <a:avLst/>
          </a:prstGeom>
          <a:noFill/>
          <a:ln w="31750">
            <a:solidFill>
              <a:schemeClr val="tx1"/>
            </a:solid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Project# 2 -- Fading</a:t>
            </a:r>
            <a:endParaRPr lang="en-US" dirty="0"/>
          </a:p>
        </p:txBody>
      </p:sp>
      <p:sp>
        <p:nvSpPr>
          <p:cNvPr id="3" name="Content Placeholder 2"/>
          <p:cNvSpPr>
            <a:spLocks noGrp="1"/>
          </p:cNvSpPr>
          <p:nvPr>
            <p:ph idx="1"/>
          </p:nvPr>
        </p:nvSpPr>
        <p:spPr/>
        <p:txBody>
          <a:bodyPr/>
          <a:lstStyle/>
          <a:p>
            <a:pPr eaLnBrk="1" hangingPunct="1">
              <a:defRPr/>
            </a:pPr>
            <a:r>
              <a:rPr lang="en-US" b="1" dirty="0" smtClean="0"/>
              <a:t>Challenge 2a </a:t>
            </a:r>
            <a:r>
              <a:rPr lang="en-US" dirty="0" smtClean="0"/>
              <a:t>– Change the rate of the fading in and out. There are at least two different ways to do this – can you figure them out</a:t>
            </a:r>
            <a:r>
              <a:rPr lang="en-US" dirty="0" smtClean="0"/>
              <a:t>?</a:t>
            </a:r>
          </a:p>
          <a:p>
            <a:pPr eaLnBrk="1" hangingPunct="1">
              <a:defRPr/>
            </a:pPr>
            <a:endParaRPr lang="en-US" u="sng" dirty="0" smtClean="0"/>
          </a:p>
          <a:p>
            <a:pPr eaLnBrk="1" hangingPunct="1">
              <a:defRPr/>
            </a:pPr>
            <a:r>
              <a:rPr lang="en-US" b="1" dirty="0" smtClean="0"/>
              <a:t>Challenge 2b </a:t>
            </a:r>
            <a:r>
              <a:rPr lang="en-US" dirty="0" smtClean="0"/>
              <a:t>– Use 2 (or more) LEDs – so that one fades in as the other one fades out. </a:t>
            </a:r>
            <a:endParaRPr lang="en-US" dirty="0" smtClean="0"/>
          </a:p>
          <a:p>
            <a:pPr eaLnBrk="1" hangingPunct="1">
              <a:defRPr/>
            </a:pPr>
            <a:endParaRPr lang="en-US" dirty="0"/>
          </a:p>
          <a:p>
            <a:pPr eaLnBrk="1" hangingPunct="1">
              <a:defRPr/>
            </a:pPr>
            <a:r>
              <a:rPr lang="en-US" b="1" dirty="0" smtClean="0"/>
              <a:t>Challenge 2c </a:t>
            </a:r>
            <a:r>
              <a:rPr lang="en-US" dirty="0" smtClean="0"/>
              <a:t>– Use a red and blue LEDs to create a “police light” effect.</a:t>
            </a:r>
          </a:p>
          <a:p>
            <a:pPr marL="0" indent="0" eaLnBrk="1" hangingPunct="1">
              <a:buNone/>
              <a:defRPr/>
            </a:pP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325" y="603250"/>
            <a:ext cx="5867400" cy="1141413"/>
          </a:xfrm>
        </p:spPr>
        <p:txBody>
          <a:bodyPr>
            <a:normAutofit fontScale="90000"/>
          </a:bodyPr>
          <a:lstStyle/>
          <a:p>
            <a:pPr eaLnBrk="1" hangingPunct="1">
              <a:defRPr/>
            </a:pPr>
            <a:r>
              <a:rPr lang="en-US" dirty="0" smtClean="0"/>
              <a:t>Color Mixing</a:t>
            </a:r>
            <a:br>
              <a:rPr lang="en-US" dirty="0" smtClean="0"/>
            </a:br>
            <a:r>
              <a:rPr lang="en-US" b="1" dirty="0" smtClean="0"/>
              <a:t>Tri-color LED</a:t>
            </a:r>
            <a:endParaRPr lang="en-US" b="1" dirty="0"/>
          </a:p>
        </p:txBody>
      </p:sp>
      <p:sp>
        <p:nvSpPr>
          <p:cNvPr id="3" name="Content Placeholder 2"/>
          <p:cNvSpPr>
            <a:spLocks noGrp="1"/>
          </p:cNvSpPr>
          <p:nvPr>
            <p:ph idx="1"/>
          </p:nvPr>
        </p:nvSpPr>
        <p:spPr>
          <a:xfrm>
            <a:off x="304800" y="2133600"/>
            <a:ext cx="6127750" cy="4113213"/>
          </a:xfrm>
        </p:spPr>
        <p:txBody>
          <a:bodyPr/>
          <a:lstStyle/>
          <a:p>
            <a:pPr eaLnBrk="1" hangingPunct="1">
              <a:defRPr/>
            </a:pPr>
            <a:endParaRPr lang="en-US" dirty="0" smtClean="0"/>
          </a:p>
          <a:p>
            <a:pPr eaLnBrk="1" hangingPunct="1">
              <a:defRPr/>
            </a:pPr>
            <a:r>
              <a:rPr lang="en-US" dirty="0" smtClean="0"/>
              <a:t>In the SIK, this is a standard – Common </a:t>
            </a:r>
            <a:r>
              <a:rPr lang="en-US" u="sng" dirty="0" smtClean="0"/>
              <a:t>Cathode</a:t>
            </a:r>
            <a:r>
              <a:rPr lang="en-US" dirty="0" smtClean="0"/>
              <a:t> LED</a:t>
            </a:r>
          </a:p>
          <a:p>
            <a:pPr eaLnBrk="1" hangingPunct="1">
              <a:defRPr/>
            </a:pPr>
            <a:endParaRPr lang="en-US" dirty="0" smtClean="0"/>
          </a:p>
          <a:p>
            <a:pPr eaLnBrk="1" hangingPunct="1">
              <a:defRPr/>
            </a:pPr>
            <a:r>
              <a:rPr lang="en-US" dirty="0"/>
              <a:t>	</a:t>
            </a:r>
            <a:r>
              <a:rPr lang="en-US" dirty="0" smtClean="0"/>
              <a:t>This means the negative side of the LED is all tied to Ground.</a:t>
            </a:r>
            <a:endParaRPr lang="en-US" dirty="0"/>
          </a:p>
        </p:txBody>
      </p:sp>
      <p:pic>
        <p:nvPicPr>
          <p:cNvPr id="62468" name="Picture 2" descr="https://dlnmh9ip6v2uc.cloudfront.net/images/products/1/0/5/00105-03-L.jpg"/>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rot="1518780">
            <a:off x="6435725" y="14288"/>
            <a:ext cx="2430463" cy="2430462"/>
          </a:xfrm>
          <a:prstGeom prst="rect">
            <a:avLst/>
          </a:prstGeom>
          <a:noFill/>
          <a:ln w="9525">
            <a:noFill/>
            <a:miter lim="800000"/>
            <a:headEnd/>
            <a:tailEnd/>
          </a:ln>
        </p:spPr>
      </p:pic>
      <p:pic>
        <p:nvPicPr>
          <p:cNvPr id="62469" name="Picture 3"/>
          <p:cNvPicPr>
            <a:picLocks noChangeAspect="1" noChangeArrowheads="1"/>
          </p:cNvPicPr>
          <p:nvPr/>
        </p:nvPicPr>
        <p:blipFill>
          <a:blip r:embed="rId3" cstate="print"/>
          <a:srcRect/>
          <a:stretch>
            <a:fillRect/>
          </a:stretch>
        </p:blipFill>
        <p:spPr bwMode="auto">
          <a:xfrm>
            <a:off x="6364288" y="2347913"/>
            <a:ext cx="2752725" cy="3305175"/>
          </a:xfrm>
          <a:prstGeom prst="rect">
            <a:avLst/>
          </a:prstGeom>
          <a:noFill/>
          <a:ln w="9525">
            <a:noFill/>
            <a:miter lim="800000"/>
            <a:headEnd/>
            <a:tailEnd/>
          </a:ln>
          <a:effectLst/>
        </p:spPr>
      </p:pic>
      <p:grpSp>
        <p:nvGrpSpPr>
          <p:cNvPr id="4" name="Group 11"/>
          <p:cNvGrpSpPr>
            <a:grpSpLocks/>
          </p:cNvGrpSpPr>
          <p:nvPr/>
        </p:nvGrpSpPr>
        <p:grpSpPr bwMode="auto">
          <a:xfrm>
            <a:off x="325438" y="250825"/>
            <a:ext cx="1358900" cy="460375"/>
            <a:chOff x="9747024" y="3467100"/>
            <a:chExt cx="1358497" cy="461665"/>
          </a:xfrm>
        </p:grpSpPr>
        <p:sp>
          <p:nvSpPr>
            <p:cNvPr id="62472" name="TextBox 18"/>
            <p:cNvSpPr txBox="1">
              <a:spLocks noChangeArrowheads="1"/>
            </p:cNvSpPr>
            <p:nvPr/>
          </p:nvSpPr>
          <p:spPr bwMode="auto">
            <a:xfrm>
              <a:off x="9747024" y="3467100"/>
              <a:ext cx="407484" cy="461665"/>
            </a:xfrm>
            <a:prstGeom prst="rect">
              <a:avLst/>
            </a:prstGeom>
            <a:noFill/>
            <a:ln w="9525">
              <a:noFill/>
              <a:miter lim="800000"/>
              <a:headEnd/>
              <a:tailEnd/>
            </a:ln>
          </p:spPr>
          <p:txBody>
            <a:bodyPr wrap="none">
              <a:spAutoFit/>
            </a:bodyPr>
            <a:lstStyle/>
            <a:p>
              <a:pPr eaLnBrk="0" hangingPunct="0">
                <a:buClr>
                  <a:srgbClr val="000000"/>
                </a:buClr>
                <a:buSzPct val="100000"/>
                <a:buFont typeface="Times New Roman" pitchFamily="18" charset="0"/>
                <a:buNone/>
              </a:pPr>
              <a:r>
                <a:rPr lang="en-US">
                  <a:solidFill>
                    <a:schemeClr val="tx1"/>
                  </a:solidFill>
                </a:rPr>
                <a:t>R</a:t>
              </a:r>
            </a:p>
          </p:txBody>
        </p:sp>
        <p:sp>
          <p:nvSpPr>
            <p:cNvPr id="62473" name="TextBox 19"/>
            <p:cNvSpPr txBox="1">
              <a:spLocks noChangeArrowheads="1"/>
            </p:cNvSpPr>
            <p:nvPr/>
          </p:nvSpPr>
          <p:spPr bwMode="auto">
            <a:xfrm>
              <a:off x="10229624" y="3467100"/>
              <a:ext cx="423514" cy="461665"/>
            </a:xfrm>
            <a:prstGeom prst="rect">
              <a:avLst/>
            </a:prstGeom>
            <a:noFill/>
            <a:ln w="9525">
              <a:noFill/>
              <a:miter lim="800000"/>
              <a:headEnd/>
              <a:tailEnd/>
            </a:ln>
          </p:spPr>
          <p:txBody>
            <a:bodyPr wrap="none">
              <a:spAutoFit/>
            </a:bodyPr>
            <a:lstStyle/>
            <a:p>
              <a:pPr eaLnBrk="0" hangingPunct="0">
                <a:buClr>
                  <a:srgbClr val="000000"/>
                </a:buClr>
                <a:buSzPct val="100000"/>
                <a:buFont typeface="Times New Roman" pitchFamily="18" charset="0"/>
                <a:buNone/>
              </a:pPr>
              <a:r>
                <a:rPr lang="en-US">
                  <a:solidFill>
                    <a:schemeClr val="tx1"/>
                  </a:solidFill>
                </a:rPr>
                <a:t>G</a:t>
              </a:r>
            </a:p>
          </p:txBody>
        </p:sp>
        <p:sp>
          <p:nvSpPr>
            <p:cNvPr id="62474" name="TextBox 20"/>
            <p:cNvSpPr txBox="1">
              <a:spLocks noChangeArrowheads="1"/>
            </p:cNvSpPr>
            <p:nvPr/>
          </p:nvSpPr>
          <p:spPr bwMode="auto">
            <a:xfrm>
              <a:off x="10715671" y="3467100"/>
              <a:ext cx="389850" cy="461665"/>
            </a:xfrm>
            <a:prstGeom prst="rect">
              <a:avLst/>
            </a:prstGeom>
            <a:noFill/>
            <a:ln w="9525">
              <a:noFill/>
              <a:miter lim="800000"/>
              <a:headEnd/>
              <a:tailEnd/>
            </a:ln>
          </p:spPr>
          <p:txBody>
            <a:bodyPr wrap="none">
              <a:spAutoFit/>
            </a:bodyPr>
            <a:lstStyle/>
            <a:p>
              <a:pPr eaLnBrk="0" hangingPunct="0">
                <a:buClr>
                  <a:srgbClr val="000000"/>
                </a:buClr>
                <a:buSzPct val="100000"/>
                <a:buFont typeface="Times New Roman" pitchFamily="18" charset="0"/>
                <a:buNone/>
              </a:pPr>
              <a:r>
                <a:rPr lang="en-US">
                  <a:solidFill>
                    <a:schemeClr val="tx1"/>
                  </a:solidFill>
                </a:rPr>
                <a:t>B</a:t>
              </a:r>
            </a:p>
          </p:txBody>
        </p:sp>
      </p:grpSp>
      <p:pic>
        <p:nvPicPr>
          <p:cNvPr id="62471"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25438" y="481013"/>
            <a:ext cx="1381125" cy="1866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3"/>
          <p:cNvPicPr>
            <a:picLocks noChangeAspect="1" noChangeArrowheads="1"/>
          </p:cNvPicPr>
          <p:nvPr/>
        </p:nvPicPr>
        <p:blipFill>
          <a:blip r:embed="rId2" cstate="print"/>
          <a:srcRect/>
          <a:stretch>
            <a:fillRect/>
          </a:stretch>
        </p:blipFill>
        <p:spPr bwMode="auto">
          <a:xfrm>
            <a:off x="203200" y="1916113"/>
            <a:ext cx="5859463" cy="4208462"/>
          </a:xfrm>
          <a:prstGeom prst="rect">
            <a:avLst/>
          </a:prstGeom>
          <a:noFill/>
          <a:ln w="9525">
            <a:noFill/>
            <a:miter lim="800000"/>
            <a:headEnd/>
            <a:tailEnd/>
          </a:ln>
          <a:effectLst/>
        </p:spPr>
      </p:pic>
      <p:sp>
        <p:nvSpPr>
          <p:cNvPr id="2" name="Title 1"/>
          <p:cNvSpPr>
            <a:spLocks noGrp="1"/>
          </p:cNvSpPr>
          <p:nvPr>
            <p:ph type="title"/>
          </p:nvPr>
        </p:nvSpPr>
        <p:spPr/>
        <p:txBody>
          <a:bodyPr/>
          <a:lstStyle/>
          <a:p>
            <a:pPr eaLnBrk="1" hangingPunct="1">
              <a:defRPr/>
            </a:pPr>
            <a:r>
              <a:rPr lang="en-US" dirty="0" smtClean="0"/>
              <a:t>Project 3 – RGB LED</a:t>
            </a:r>
            <a:endParaRPr lang="en-US" dirty="0"/>
          </a:p>
        </p:txBody>
      </p:sp>
      <p:sp>
        <p:nvSpPr>
          <p:cNvPr id="3" name="Content Placeholder 2"/>
          <p:cNvSpPr>
            <a:spLocks noGrp="1"/>
          </p:cNvSpPr>
          <p:nvPr>
            <p:ph idx="1"/>
          </p:nvPr>
        </p:nvSpPr>
        <p:spPr>
          <a:xfrm>
            <a:off x="6270625" y="2438400"/>
            <a:ext cx="2728913" cy="2438400"/>
          </a:xfrm>
          <a:ln w="38100">
            <a:solidFill>
              <a:schemeClr val="tx1"/>
            </a:solidFill>
          </a:ln>
        </p:spPr>
        <p:txBody>
          <a:bodyPr/>
          <a:lstStyle/>
          <a:p>
            <a:pPr eaLnBrk="1" hangingPunct="1">
              <a:defRPr/>
            </a:pPr>
            <a:r>
              <a:rPr lang="en-US" sz="2400" u="sng" dirty="0" smtClean="0"/>
              <a:t>Note</a:t>
            </a:r>
            <a:r>
              <a:rPr lang="en-US" sz="2400" dirty="0" smtClean="0"/>
              <a:t>: The longest leg of the RGB LED is the Common Cathode. This goes to GND.</a:t>
            </a:r>
            <a:endParaRPr lang="en-US" sz="2400" dirty="0"/>
          </a:p>
        </p:txBody>
      </p:sp>
      <p:sp>
        <p:nvSpPr>
          <p:cNvPr id="5" name="Content Placeholder 2"/>
          <p:cNvSpPr txBox="1">
            <a:spLocks/>
          </p:cNvSpPr>
          <p:nvPr/>
        </p:nvSpPr>
        <p:spPr bwMode="auto">
          <a:xfrm>
            <a:off x="6270625" y="5210175"/>
            <a:ext cx="2728913" cy="914400"/>
          </a:xfrm>
          <a:prstGeom prst="rect">
            <a:avLst/>
          </a:prstGeom>
          <a:noFill/>
          <a:ln w="38100">
            <a:solidFill>
              <a:schemeClr val="tx1"/>
            </a:solidFil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0000" tIns="46800" rIns="90000" bIns="46800"/>
          <a:lstStyle>
            <a:lvl1pPr marL="342900" indent="-342900" algn="l" defTabSz="457200" rtl="0" eaLnBrk="1" fontAlgn="base" hangingPunct="1">
              <a:spcBef>
                <a:spcPts val="750"/>
              </a:spcBef>
              <a:spcAft>
                <a:spcPct val="0"/>
              </a:spcAft>
              <a:buClr>
                <a:srgbClr val="000000"/>
              </a:buClr>
              <a:buSzPct val="100000"/>
              <a:buFont typeface="Times New Roman" pitchFamily="18" charset="0"/>
              <a:defRPr sz="3000">
                <a:solidFill>
                  <a:srgbClr val="000000"/>
                </a:solidFill>
                <a:latin typeface="+mn-lt"/>
                <a:ea typeface="+mn-ea"/>
                <a:cs typeface="+mn-cs"/>
              </a:defRPr>
            </a:lvl1pPr>
            <a:lvl2pPr marL="742950" indent="-285750" algn="l" defTabSz="457200" rtl="0" eaLnBrk="1" fontAlgn="base" hangingPunct="1">
              <a:spcBef>
                <a:spcPts val="625"/>
              </a:spcBef>
              <a:spcAft>
                <a:spcPct val="0"/>
              </a:spcAft>
              <a:buClr>
                <a:srgbClr val="000000"/>
              </a:buClr>
              <a:buSzPct val="100000"/>
              <a:buFont typeface="Times New Roman" pitchFamily="18" charset="0"/>
              <a:defRPr sz="2500">
                <a:solidFill>
                  <a:srgbClr val="000000"/>
                </a:solidFill>
                <a:latin typeface="HelveticaNeueLT Pro 57 Cn" charset="0"/>
                <a:ea typeface="+mn-ea"/>
                <a:cs typeface="+mn-cs"/>
              </a:defRPr>
            </a:lvl2pPr>
            <a:lvl3pPr marL="1143000" indent="-228600" algn="l" defTabSz="457200" rtl="0" eaLnBrk="1" fontAlgn="base" hangingPunct="1">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3pPr>
            <a:lvl4pPr marL="1600200" indent="-228600" algn="l" defTabSz="457200" rtl="0" eaLnBrk="1" fontAlgn="base" hangingPunct="1">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4pPr>
            <a:lvl5pPr marL="2057400" indent="-228600" algn="l" defTabSz="457200" rtl="0" eaLnBrk="1" fontAlgn="base" hangingPunct="1">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5pPr>
            <a:lvl6pPr marL="2514600" indent="-228600" algn="l" defTabSz="457200" rtl="0" eaLnBrk="1" fontAlgn="base" hangingPunct="1">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6pPr>
            <a:lvl7pPr marL="2971800" indent="-228600" algn="l" defTabSz="457200" rtl="0" eaLnBrk="1" fontAlgn="base" hangingPunct="1">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7pPr>
            <a:lvl8pPr marL="3429000" indent="-228600" algn="l" defTabSz="457200" rtl="0" eaLnBrk="1" fontAlgn="base" hangingPunct="1">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8pPr>
            <a:lvl9pPr marL="3886200" indent="-228600" algn="l" defTabSz="457200" rtl="0" eaLnBrk="1" fontAlgn="base" hangingPunct="1">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9pPr>
          </a:lstStyle>
          <a:p>
            <a:pPr>
              <a:defRPr/>
            </a:pPr>
            <a:r>
              <a:rPr lang="en-US" sz="2400" dirty="0" smtClean="0"/>
              <a:t>Use pins 5, 6, &amp; 9</a:t>
            </a:r>
            <a:endParaRPr lang="en-US" sz="2400" dirty="0"/>
          </a:p>
        </p:txBody>
      </p:sp>
      <p:pic>
        <p:nvPicPr>
          <p:cNvPr id="63494"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010400" y="263525"/>
            <a:ext cx="1498600" cy="17986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How many unique colors can you create?</a:t>
            </a:r>
            <a:endParaRPr lang="en-US" dirty="0"/>
          </a:p>
        </p:txBody>
      </p:sp>
      <p:sp>
        <p:nvSpPr>
          <p:cNvPr id="5" name="Content Placeholder 4"/>
          <p:cNvSpPr>
            <a:spLocks noGrp="1" noRot="1" noChangeAspect="1" noMove="1" noResize="1" noEditPoints="1" noAdjustHandles="1" noChangeArrowheads="1" noChangeShapeType="1" noTextEdit="1"/>
          </p:cNvSpPr>
          <p:nvPr>
            <p:ph idx="1"/>
          </p:nvPr>
        </p:nvSpPr>
        <p:spPr>
          <a:xfrm>
            <a:off x="685800" y="1357085"/>
            <a:ext cx="7770813" cy="1124857"/>
          </a:xfrm>
          <a:blipFill rotWithShape="1">
            <a:blip r:embed="rId2" cstate="print"/>
            <a:stretch>
              <a:fillRect/>
            </a:stretch>
          </a:blipFill>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p>
            <a:pPr eaLnBrk="1" hangingPunct="1">
              <a:defRPr/>
            </a:pPr>
            <a:r>
              <a:rPr lang="en-US">
                <a:noFill/>
              </a:rPr>
              <a:t> </a:t>
            </a:r>
          </a:p>
        </p:txBody>
      </p:sp>
      <p:pic>
        <p:nvPicPr>
          <p:cNvPr id="64516" name="Picture 2"/>
          <p:cNvPicPr>
            <a:picLocks noChangeAspect="1" noChangeArrowheads="1"/>
          </p:cNvPicPr>
          <p:nvPr/>
        </p:nvPicPr>
        <p:blipFill>
          <a:blip r:embed="rId3" cstate="print">
            <a:clrChange>
              <a:clrFrom>
                <a:srgbClr val="DEDEDE"/>
              </a:clrFrom>
              <a:clrTo>
                <a:srgbClr val="DEDEDE">
                  <a:alpha val="0"/>
                </a:srgbClr>
              </a:clrTo>
            </a:clrChange>
          </a:blip>
          <a:srcRect/>
          <a:stretch>
            <a:fillRect/>
          </a:stretch>
        </p:blipFill>
        <p:spPr bwMode="auto">
          <a:xfrm>
            <a:off x="295275" y="2932113"/>
            <a:ext cx="4610100" cy="2828925"/>
          </a:xfrm>
          <a:prstGeom prst="rect">
            <a:avLst/>
          </a:prstGeom>
          <a:noFill/>
          <a:ln w="38100">
            <a:solidFill>
              <a:schemeClr val="tx1"/>
            </a:solidFill>
            <a:miter lim="800000"/>
            <a:headEnd/>
            <a:tailEnd/>
          </a:ln>
          <a:effectLst/>
        </p:spPr>
      </p:pic>
      <p:sp>
        <p:nvSpPr>
          <p:cNvPr id="6" name="Content Placeholder 4"/>
          <p:cNvSpPr txBox="1">
            <a:spLocks/>
          </p:cNvSpPr>
          <p:nvPr/>
        </p:nvSpPr>
        <p:spPr bwMode="auto">
          <a:xfrm>
            <a:off x="5195888" y="2471738"/>
            <a:ext cx="3803650" cy="4044950"/>
          </a:xfrm>
          <a:prstGeom prst="rect">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0000" tIns="46800" rIns="90000" bIns="46800"/>
          <a:lstStyle>
            <a:lvl1pPr marL="342900" indent="-342900" algn="l" defTabSz="457200" rtl="0" eaLnBrk="1" fontAlgn="base" hangingPunct="1">
              <a:spcBef>
                <a:spcPts val="750"/>
              </a:spcBef>
              <a:spcAft>
                <a:spcPct val="0"/>
              </a:spcAft>
              <a:buClr>
                <a:srgbClr val="000000"/>
              </a:buClr>
              <a:buSzPct val="100000"/>
              <a:buFont typeface="Times New Roman" pitchFamily="18" charset="0"/>
              <a:defRPr sz="3000">
                <a:solidFill>
                  <a:srgbClr val="000000"/>
                </a:solidFill>
                <a:latin typeface="+mn-lt"/>
                <a:ea typeface="+mn-ea"/>
                <a:cs typeface="+mn-cs"/>
              </a:defRPr>
            </a:lvl1pPr>
            <a:lvl2pPr marL="742950" indent="-285750" algn="l" defTabSz="457200" rtl="0" eaLnBrk="1" fontAlgn="base" hangingPunct="1">
              <a:spcBef>
                <a:spcPts val="625"/>
              </a:spcBef>
              <a:spcAft>
                <a:spcPct val="0"/>
              </a:spcAft>
              <a:buClr>
                <a:srgbClr val="000000"/>
              </a:buClr>
              <a:buSzPct val="100000"/>
              <a:buFont typeface="Times New Roman" pitchFamily="18" charset="0"/>
              <a:defRPr sz="2500">
                <a:solidFill>
                  <a:srgbClr val="000000"/>
                </a:solidFill>
                <a:latin typeface="HelveticaNeueLT Pro 57 Cn" charset="0"/>
                <a:ea typeface="+mn-ea"/>
                <a:cs typeface="+mn-cs"/>
              </a:defRPr>
            </a:lvl2pPr>
            <a:lvl3pPr marL="1143000" indent="-228600" algn="l" defTabSz="457200" rtl="0" eaLnBrk="1" fontAlgn="base" hangingPunct="1">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3pPr>
            <a:lvl4pPr marL="1600200" indent="-228600" algn="l" defTabSz="457200" rtl="0" eaLnBrk="1" fontAlgn="base" hangingPunct="1">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4pPr>
            <a:lvl5pPr marL="2057400" indent="-228600" algn="l" defTabSz="457200" rtl="0" eaLnBrk="1" fontAlgn="base" hangingPunct="1">
              <a:spcBef>
                <a:spcPts val="500"/>
              </a:spcBef>
              <a:spcAft>
                <a:spcPct val="0"/>
              </a:spcAft>
              <a:buClr>
                <a:srgbClr val="000000"/>
              </a:buClr>
              <a:buSzPct val="100000"/>
              <a:buFont typeface="Times New Roman" pitchFamily="18" charset="0"/>
              <a:defRPr sz="2000">
                <a:solidFill>
                  <a:srgbClr val="000000"/>
                </a:solidFill>
                <a:latin typeface="HelveticaNeueLT Pro 57 Cn" charset="0"/>
                <a:ea typeface="+mn-ea"/>
                <a:cs typeface="+mn-cs"/>
              </a:defRPr>
            </a:lvl5pPr>
            <a:lvl6pPr marL="2514600" indent="-228600" algn="l" defTabSz="457200" rtl="0" eaLnBrk="1" fontAlgn="base" hangingPunct="1">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6pPr>
            <a:lvl7pPr marL="2971800" indent="-228600" algn="l" defTabSz="457200" rtl="0" eaLnBrk="1" fontAlgn="base" hangingPunct="1">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7pPr>
            <a:lvl8pPr marL="3429000" indent="-228600" algn="l" defTabSz="457200" rtl="0" eaLnBrk="1" fontAlgn="base" hangingPunct="1">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8pPr>
            <a:lvl9pPr marL="3886200" indent="-228600" algn="l" defTabSz="457200" rtl="0" eaLnBrk="1" fontAlgn="base" hangingPunct="1">
              <a:spcBef>
                <a:spcPts val="500"/>
              </a:spcBef>
              <a:spcAft>
                <a:spcPct val="0"/>
              </a:spcAft>
              <a:buClr>
                <a:srgbClr val="000000"/>
              </a:buClr>
              <a:buSzPct val="100000"/>
              <a:buFont typeface="Times New Roman" charset="0"/>
              <a:defRPr sz="2000">
                <a:solidFill>
                  <a:srgbClr val="000000"/>
                </a:solidFill>
                <a:latin typeface="HelveticaNeueLT Pro 57 Cn" charset="0"/>
                <a:ea typeface="+mn-ea"/>
                <a:cs typeface="+mn-cs"/>
              </a:defRPr>
            </a:lvl9pPr>
          </a:lstStyle>
          <a:p>
            <a:pPr>
              <a:defRPr/>
            </a:pPr>
            <a:r>
              <a:rPr lang="en-US" sz="2400" dirty="0" smtClean="0"/>
              <a:t>Use Colorpicker.com or experiment on your own.</a:t>
            </a:r>
          </a:p>
          <a:p>
            <a:pPr>
              <a:defRPr/>
            </a:pPr>
            <a:r>
              <a:rPr lang="en-US" sz="2400" dirty="0" smtClean="0"/>
              <a:t>Pick out a few colors that you want to try re-creating for a lamp or lighting display...</a:t>
            </a:r>
          </a:p>
          <a:p>
            <a:pPr>
              <a:defRPr/>
            </a:pPr>
            <a:r>
              <a:rPr lang="en-US" sz="2400" dirty="0" smtClean="0"/>
              <a:t>Play around with this with the </a:t>
            </a:r>
            <a:r>
              <a:rPr lang="en-US" sz="2400" dirty="0" err="1" smtClean="0">
                <a:latin typeface="Courier New" pitchFamily="49" charset="0"/>
                <a:cs typeface="Courier New" pitchFamily="49" charset="0"/>
              </a:rPr>
              <a:t>analogWrite</a:t>
            </a:r>
            <a:r>
              <a:rPr lang="en-US" sz="2400" dirty="0" smtClean="0">
                <a:latin typeface="Courier New" pitchFamily="49" charset="0"/>
                <a:cs typeface="Courier New" pitchFamily="49" charset="0"/>
              </a:rPr>
              <a:t>()</a:t>
            </a:r>
            <a:r>
              <a:rPr lang="en-US" sz="2400" dirty="0" smtClean="0"/>
              <a:t> command.</a:t>
            </a:r>
            <a:endParaRPr lang="en-US"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RGB LED Color Mixing – Challenge 3a</a:t>
            </a:r>
            <a:endParaRPr lang="en-US" dirty="0"/>
          </a:p>
        </p:txBody>
      </p:sp>
      <p:sp>
        <p:nvSpPr>
          <p:cNvPr id="3" name="Content Placeholder 2"/>
          <p:cNvSpPr>
            <a:spLocks noGrp="1"/>
          </p:cNvSpPr>
          <p:nvPr>
            <p:ph idx="1"/>
          </p:nvPr>
        </p:nvSpPr>
        <p:spPr>
          <a:solidFill>
            <a:schemeClr val="bg1"/>
          </a:solidFill>
          <a:ln w="38100">
            <a:solidFill>
              <a:schemeClr val="tx1"/>
            </a:solidFill>
          </a:ln>
        </p:spPr>
        <p:txBody>
          <a:bodyPr/>
          <a:lstStyle/>
          <a:p>
            <a:pPr eaLnBrk="1" hangingPunct="1">
              <a:defRPr/>
            </a:pPr>
            <a:r>
              <a:rPr lang="en-US" sz="1800" dirty="0" err="1" smtClean="0">
                <a:latin typeface="Courier New" pitchFamily="49" charset="0"/>
                <a:cs typeface="Courier New" pitchFamily="49" charset="0"/>
              </a:rPr>
              <a:t>int</a:t>
            </a: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redPin</a:t>
            </a:r>
            <a:r>
              <a:rPr lang="en-US" sz="1800" dirty="0" smtClean="0">
                <a:latin typeface="Courier New" pitchFamily="49" charset="0"/>
                <a:cs typeface="Courier New" pitchFamily="49" charset="0"/>
              </a:rPr>
              <a:t> = 5;</a:t>
            </a:r>
          </a:p>
          <a:p>
            <a:pPr eaLnBrk="1" hangingPunct="1">
              <a:defRPr/>
            </a:pPr>
            <a:r>
              <a:rPr lang="en-US" sz="1800" dirty="0" err="1" smtClean="0">
                <a:latin typeface="Courier New" pitchFamily="49" charset="0"/>
                <a:cs typeface="Courier New" pitchFamily="49" charset="0"/>
              </a:rPr>
              <a:t>int</a:t>
            </a: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greenPin</a:t>
            </a:r>
            <a:r>
              <a:rPr lang="en-US" sz="1800" dirty="0" smtClean="0">
                <a:latin typeface="Courier New" pitchFamily="49" charset="0"/>
                <a:cs typeface="Courier New" pitchFamily="49" charset="0"/>
              </a:rPr>
              <a:t> = 6;</a:t>
            </a:r>
          </a:p>
          <a:p>
            <a:pPr eaLnBrk="1" hangingPunct="1">
              <a:defRPr/>
            </a:pPr>
            <a:r>
              <a:rPr lang="en-US" sz="1800" dirty="0" err="1" smtClean="0">
                <a:latin typeface="Courier New" pitchFamily="49" charset="0"/>
                <a:cs typeface="Courier New" pitchFamily="49" charset="0"/>
              </a:rPr>
              <a:t>int</a:t>
            </a: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bluePin</a:t>
            </a:r>
            <a:r>
              <a:rPr lang="en-US" sz="1800" dirty="0" smtClean="0">
                <a:latin typeface="Courier New" pitchFamily="49" charset="0"/>
                <a:cs typeface="Courier New" pitchFamily="49" charset="0"/>
              </a:rPr>
              <a:t> = 9;</a:t>
            </a:r>
          </a:p>
          <a:p>
            <a:pPr eaLnBrk="1" hangingPunct="1">
              <a:defRPr/>
            </a:pPr>
            <a:endParaRPr lang="en-US" sz="1800" dirty="0" smtClean="0">
              <a:latin typeface="Courier New" pitchFamily="49" charset="0"/>
              <a:cs typeface="Courier New" pitchFamily="49" charset="0"/>
            </a:endParaRPr>
          </a:p>
          <a:p>
            <a:pPr eaLnBrk="1" hangingPunct="1">
              <a:defRPr/>
            </a:pPr>
            <a:r>
              <a:rPr lang="en-US" sz="1800" dirty="0" smtClean="0">
                <a:latin typeface="Courier New" pitchFamily="49" charset="0"/>
                <a:cs typeface="Courier New" pitchFamily="49" charset="0"/>
              </a:rPr>
              <a:t>void setup()</a:t>
            </a:r>
          </a:p>
          <a:p>
            <a:pPr eaLnBrk="1" hangingPunct="1">
              <a:defRPr/>
            </a:pPr>
            <a:r>
              <a:rPr lang="en-US" sz="1800" dirty="0" smtClean="0">
                <a:latin typeface="Courier New" pitchFamily="49" charset="0"/>
                <a:cs typeface="Courier New" pitchFamily="49" charset="0"/>
              </a:rPr>
              <a:t>{</a:t>
            </a:r>
          </a:p>
          <a:p>
            <a:pPr eaLnBrk="1" hangingPunct="1">
              <a:defRPr/>
            </a:pPr>
            <a:r>
              <a:rPr lang="en-US" sz="1800" dirty="0">
                <a:latin typeface="Courier New" pitchFamily="49" charset="0"/>
                <a:cs typeface="Courier New" pitchFamily="49" charset="0"/>
              </a:rPr>
              <a:t>	</a:t>
            </a:r>
            <a:r>
              <a:rPr lang="en-US" sz="1800" dirty="0" err="1" smtClean="0">
                <a:latin typeface="Courier New" pitchFamily="49" charset="0"/>
                <a:cs typeface="Courier New" pitchFamily="49" charset="0"/>
              </a:rPr>
              <a:t>pinMode</a:t>
            </a:r>
            <a:r>
              <a:rPr lang="en-US" sz="1800" dirty="0" smtClean="0">
                <a:latin typeface="Courier New" pitchFamily="49" charset="0"/>
                <a:cs typeface="Courier New" pitchFamily="49" charset="0"/>
              </a:rPr>
              <a:t>(</a:t>
            </a:r>
            <a:r>
              <a:rPr lang="en-US" sz="1800" dirty="0" err="1" smtClean="0">
                <a:latin typeface="Courier New" pitchFamily="49" charset="0"/>
                <a:cs typeface="Courier New" pitchFamily="49" charset="0"/>
              </a:rPr>
              <a:t>redPin</a:t>
            </a:r>
            <a:r>
              <a:rPr lang="en-US" sz="1800" dirty="0" smtClean="0">
                <a:latin typeface="Courier New" pitchFamily="49" charset="0"/>
                <a:cs typeface="Courier New" pitchFamily="49" charset="0"/>
              </a:rPr>
              <a:t>, OUTPUT);</a:t>
            </a:r>
          </a:p>
          <a:p>
            <a:pPr eaLnBrk="1" hangingPunct="1">
              <a:defRPr/>
            </a:pP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pinMode</a:t>
            </a:r>
            <a:r>
              <a:rPr lang="en-US" sz="1800" dirty="0" smtClean="0">
                <a:latin typeface="Courier New" pitchFamily="49" charset="0"/>
                <a:cs typeface="Courier New" pitchFamily="49" charset="0"/>
              </a:rPr>
              <a:t>(</a:t>
            </a:r>
            <a:r>
              <a:rPr lang="en-US" sz="1800" dirty="0" err="1" smtClean="0">
                <a:latin typeface="Courier New" pitchFamily="49" charset="0"/>
                <a:cs typeface="Courier New" pitchFamily="49" charset="0"/>
              </a:rPr>
              <a:t>greenPin</a:t>
            </a:r>
            <a:r>
              <a:rPr lang="en-US" sz="1800" dirty="0" smtClean="0">
                <a:latin typeface="Courier New" pitchFamily="49" charset="0"/>
                <a:cs typeface="Courier New" pitchFamily="49" charset="0"/>
              </a:rPr>
              <a:t>, OUTPUT);</a:t>
            </a:r>
          </a:p>
          <a:p>
            <a:pPr eaLnBrk="1" hangingPunct="1">
              <a:defRPr/>
            </a:pPr>
            <a:r>
              <a:rPr lang="en-US" sz="1800" dirty="0">
                <a:latin typeface="Courier New" pitchFamily="49" charset="0"/>
                <a:cs typeface="Courier New" pitchFamily="49" charset="0"/>
              </a:rPr>
              <a:t>	</a:t>
            </a:r>
            <a:r>
              <a:rPr lang="en-US" sz="1800" dirty="0" err="1" smtClean="0">
                <a:latin typeface="Courier New" pitchFamily="49" charset="0"/>
                <a:cs typeface="Courier New" pitchFamily="49" charset="0"/>
              </a:rPr>
              <a:t>pinMode</a:t>
            </a:r>
            <a:r>
              <a:rPr lang="en-US" sz="1800" dirty="0" smtClean="0">
                <a:latin typeface="Courier New" pitchFamily="49" charset="0"/>
                <a:cs typeface="Courier New" pitchFamily="49" charset="0"/>
              </a:rPr>
              <a:t>(</a:t>
            </a:r>
            <a:r>
              <a:rPr lang="en-US" sz="1800" dirty="0" err="1" smtClean="0">
                <a:latin typeface="Courier New" pitchFamily="49" charset="0"/>
                <a:cs typeface="Courier New" pitchFamily="49" charset="0"/>
              </a:rPr>
              <a:t>bluePin</a:t>
            </a:r>
            <a:r>
              <a:rPr lang="en-US" sz="1800" dirty="0" smtClean="0">
                <a:latin typeface="Courier New" pitchFamily="49" charset="0"/>
                <a:cs typeface="Courier New" pitchFamily="49" charset="0"/>
              </a:rPr>
              <a:t>, OUTPUT);</a:t>
            </a:r>
          </a:p>
          <a:p>
            <a:pPr eaLnBrk="1" hangingPunct="1">
              <a:defRPr/>
            </a:pPr>
            <a:r>
              <a:rPr lang="en-US" sz="1800" dirty="0" smtClean="0">
                <a:latin typeface="Courier New" pitchFamily="49" charset="0"/>
                <a:cs typeface="Courier New" pitchFamily="49"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838200"/>
            <a:ext cx="7772400" cy="4572000"/>
          </a:xfrm>
        </p:spPr>
        <p:txBody>
          <a:bodyPr/>
          <a:lstStyle/>
          <a:p>
            <a:r>
              <a:rPr lang="en-US" dirty="0" smtClean="0"/>
              <a:t>Go-to gear for artists, hobbyists, students, and anyone with a gadgetry dream.</a:t>
            </a:r>
          </a:p>
          <a:p>
            <a:r>
              <a:rPr lang="en-US" dirty="0" smtClean="0"/>
              <a:t>Rose out of another formidable challenge: how to teach students to create electronics, fast.</a:t>
            </a:r>
          </a:p>
        </p:txBody>
      </p:sp>
      <p:pic>
        <p:nvPicPr>
          <p:cNvPr id="10" name="Picture 2" descr="The first prototype board, made in 20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2819400"/>
            <a:ext cx="4876800" cy="36576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191000" y="5791200"/>
            <a:ext cx="3352800" cy="369332"/>
          </a:xfrm>
          <a:prstGeom prst="rect">
            <a:avLst/>
          </a:prstGeom>
          <a:noFill/>
        </p:spPr>
        <p:txBody>
          <a:bodyPr wrap="square" rtlCol="0">
            <a:spAutoFit/>
          </a:bodyPr>
          <a:lstStyle/>
          <a:p>
            <a:r>
              <a:rPr lang="en-US" dirty="0" smtClean="0"/>
              <a:t>First prototype in 2005</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RGB LED Color Mixing – Challenge 3a</a:t>
            </a:r>
            <a:endParaRPr lang="en-US" dirty="0"/>
          </a:p>
        </p:txBody>
      </p:sp>
      <p:sp>
        <p:nvSpPr>
          <p:cNvPr id="3" name="Content Placeholder 2"/>
          <p:cNvSpPr>
            <a:spLocks noGrp="1"/>
          </p:cNvSpPr>
          <p:nvPr>
            <p:ph idx="1"/>
          </p:nvPr>
        </p:nvSpPr>
        <p:spPr>
          <a:solidFill>
            <a:schemeClr val="bg1"/>
          </a:solidFill>
          <a:ln w="38100">
            <a:solidFill>
              <a:schemeClr val="tx1"/>
            </a:solidFill>
          </a:ln>
        </p:spPr>
        <p:txBody>
          <a:bodyPr/>
          <a:lstStyle/>
          <a:p>
            <a:pPr eaLnBrk="1" hangingPunct="1">
              <a:defRPr/>
            </a:pPr>
            <a:endParaRPr lang="en-US" sz="1800" dirty="0" smtClean="0">
              <a:latin typeface="Courier New" pitchFamily="49" charset="0"/>
              <a:cs typeface="Courier New" pitchFamily="49" charset="0"/>
            </a:endParaRPr>
          </a:p>
          <a:p>
            <a:pPr eaLnBrk="1" hangingPunct="1">
              <a:defRPr/>
            </a:pPr>
            <a:endParaRPr lang="en-US" sz="1800" dirty="0" smtClean="0">
              <a:latin typeface="Courier New" pitchFamily="49" charset="0"/>
              <a:cs typeface="Courier New" pitchFamily="49" charset="0"/>
            </a:endParaRPr>
          </a:p>
          <a:p>
            <a:pPr eaLnBrk="1" hangingPunct="1">
              <a:defRPr/>
            </a:pPr>
            <a:r>
              <a:rPr lang="en-US" sz="1800" dirty="0" smtClean="0">
                <a:latin typeface="Courier New" pitchFamily="49" charset="0"/>
                <a:cs typeface="Courier New" pitchFamily="49" charset="0"/>
              </a:rPr>
              <a:t>void loop()</a:t>
            </a:r>
          </a:p>
          <a:p>
            <a:pPr eaLnBrk="1" hangingPunct="1">
              <a:defRPr/>
            </a:pPr>
            <a:r>
              <a:rPr lang="en-US" sz="1800" dirty="0" smtClean="0">
                <a:latin typeface="Courier New" pitchFamily="49" charset="0"/>
                <a:cs typeface="Courier New" pitchFamily="49" charset="0"/>
              </a:rPr>
              <a:t>{</a:t>
            </a:r>
          </a:p>
          <a:p>
            <a:pPr eaLnBrk="1" hangingPunct="1">
              <a:defRPr/>
            </a:pPr>
            <a:r>
              <a:rPr lang="en-US" sz="1800" dirty="0">
                <a:latin typeface="Courier New" pitchFamily="49" charset="0"/>
                <a:cs typeface="Courier New" pitchFamily="49" charset="0"/>
              </a:rPr>
              <a:t>	</a:t>
            </a:r>
            <a:r>
              <a:rPr lang="en-US" sz="1800" dirty="0" err="1" smtClean="0">
                <a:latin typeface="Courier New" pitchFamily="49" charset="0"/>
                <a:cs typeface="Courier New" pitchFamily="49" charset="0"/>
              </a:rPr>
              <a:t>analogWrite</a:t>
            </a:r>
            <a:r>
              <a:rPr lang="en-US" sz="1800" dirty="0" smtClean="0">
                <a:latin typeface="Courier New" pitchFamily="49" charset="0"/>
                <a:cs typeface="Courier New" pitchFamily="49" charset="0"/>
              </a:rPr>
              <a:t>(</a:t>
            </a:r>
            <a:r>
              <a:rPr lang="en-US" sz="1800" dirty="0" err="1" smtClean="0">
                <a:latin typeface="Courier New" pitchFamily="49" charset="0"/>
                <a:cs typeface="Courier New" pitchFamily="49" charset="0"/>
              </a:rPr>
              <a:t>redPin</a:t>
            </a:r>
            <a:r>
              <a:rPr lang="en-US" sz="1800" dirty="0" smtClean="0">
                <a:latin typeface="Courier New" pitchFamily="49" charset="0"/>
                <a:cs typeface="Courier New" pitchFamily="49" charset="0"/>
              </a:rPr>
              <a:t>, 255);</a:t>
            </a:r>
          </a:p>
          <a:p>
            <a:pPr eaLnBrk="1" hangingPunct="1">
              <a:defRPr/>
            </a:pPr>
            <a:r>
              <a:rPr lang="en-US" sz="1800" dirty="0" smtClean="0">
                <a:latin typeface="Courier New" pitchFamily="49" charset="0"/>
                <a:cs typeface="Courier New" pitchFamily="49" charset="0"/>
              </a:rPr>
              <a:t>	</a:t>
            </a:r>
            <a:r>
              <a:rPr lang="en-US" sz="1800" dirty="0" err="1">
                <a:latin typeface="Courier New" pitchFamily="49" charset="0"/>
                <a:cs typeface="Courier New" pitchFamily="49" charset="0"/>
              </a:rPr>
              <a:t>analogWrite</a:t>
            </a: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a:t>
            </a:r>
            <a:r>
              <a:rPr lang="en-US" sz="1800" dirty="0" err="1" smtClean="0">
                <a:latin typeface="Courier New" pitchFamily="49" charset="0"/>
                <a:cs typeface="Courier New" pitchFamily="49" charset="0"/>
              </a:rPr>
              <a:t>greenPin</a:t>
            </a:r>
            <a:r>
              <a:rPr lang="en-US" sz="1800" dirty="0" smtClean="0">
                <a:latin typeface="Courier New" pitchFamily="49" charset="0"/>
                <a:cs typeface="Courier New" pitchFamily="49" charset="0"/>
              </a:rPr>
              <a:t>, 255);</a:t>
            </a:r>
          </a:p>
          <a:p>
            <a:pPr eaLnBrk="1" hangingPunct="1">
              <a:defRPr/>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analogWrite</a:t>
            </a: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a:t>
            </a:r>
            <a:r>
              <a:rPr lang="en-US" sz="1800" dirty="0" err="1" smtClean="0">
                <a:latin typeface="Courier New" pitchFamily="49" charset="0"/>
                <a:cs typeface="Courier New" pitchFamily="49" charset="0"/>
              </a:rPr>
              <a:t>bluePin</a:t>
            </a:r>
            <a:r>
              <a:rPr lang="en-US" sz="1800" dirty="0" smtClean="0">
                <a:latin typeface="Courier New" pitchFamily="49" charset="0"/>
                <a:cs typeface="Courier New" pitchFamily="49" charset="0"/>
              </a:rPr>
              <a:t>, 255);</a:t>
            </a:r>
          </a:p>
          <a:p>
            <a:pPr eaLnBrk="1" hangingPunct="1">
              <a:defRPr/>
            </a:pPr>
            <a:r>
              <a:rPr lang="en-US" sz="1800" dirty="0" smtClean="0">
                <a:latin typeface="Courier New" pitchFamily="49" charset="0"/>
                <a:cs typeface="Courier New" pitchFamily="49" charset="0"/>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Project# </a:t>
            </a:r>
            <a:r>
              <a:rPr lang="en-US" dirty="0" smtClean="0"/>
              <a:t>3 – RGB LEDs</a:t>
            </a:r>
            <a:endParaRPr lang="en-US" dirty="0"/>
          </a:p>
        </p:txBody>
      </p:sp>
      <p:sp>
        <p:nvSpPr>
          <p:cNvPr id="3" name="Content Placeholder 2"/>
          <p:cNvSpPr>
            <a:spLocks noGrp="1"/>
          </p:cNvSpPr>
          <p:nvPr>
            <p:ph idx="1"/>
          </p:nvPr>
        </p:nvSpPr>
        <p:spPr/>
        <p:txBody>
          <a:bodyPr/>
          <a:lstStyle/>
          <a:p>
            <a:pPr eaLnBrk="1" hangingPunct="1">
              <a:defRPr/>
            </a:pPr>
            <a:r>
              <a:rPr lang="en-US" b="1" dirty="0" smtClean="0"/>
              <a:t>Challenge </a:t>
            </a:r>
            <a:r>
              <a:rPr lang="en-US" b="1" dirty="0" smtClean="0"/>
              <a:t>3a </a:t>
            </a:r>
            <a:r>
              <a:rPr lang="en-US" dirty="0" smtClean="0"/>
              <a:t>– </a:t>
            </a:r>
            <a:r>
              <a:rPr lang="en-US" dirty="0" smtClean="0"/>
              <a:t>Hookup RGB LED to pins 5,6,9 and the longest pin on the LED in series with a 220 ohm resistor then connected to the GND rail on the breadboard.  </a:t>
            </a:r>
          </a:p>
          <a:p>
            <a:pPr eaLnBrk="1" hangingPunct="1">
              <a:defRPr/>
            </a:pPr>
            <a:endParaRPr lang="en-US" dirty="0"/>
          </a:p>
          <a:p>
            <a:pPr eaLnBrk="1" hangingPunct="1">
              <a:defRPr/>
            </a:pPr>
            <a:r>
              <a:rPr lang="en-US" dirty="0" err="1" smtClean="0"/>
              <a:t>Uploade</a:t>
            </a:r>
            <a:r>
              <a:rPr lang="en-US" dirty="0" smtClean="0"/>
              <a:t> the example code, find out which pins are red, green, blue, and change values to brightness as desired.</a:t>
            </a:r>
          </a:p>
          <a:p>
            <a:pPr marL="0" indent="0" eaLnBrk="1" hangingPunct="1">
              <a:buNone/>
              <a:defRPr/>
            </a:pPr>
            <a:endParaRPr lang="en-US" dirty="0"/>
          </a:p>
        </p:txBody>
      </p:sp>
    </p:spTree>
    <p:extLst>
      <p:ext uri="{BB962C8B-B14F-4D97-AF65-F5344CB8AC3E}">
        <p14:creationId xmlns:p14="http://schemas.microsoft.com/office/powerpoint/2010/main" val="180864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b="1" dirty="0" smtClean="0"/>
              <a:t>Coding Basics</a:t>
            </a:r>
            <a:r>
              <a:rPr lang="en-US" dirty="0" smtClean="0"/>
              <a:t/>
            </a:r>
            <a:br>
              <a:rPr lang="en-US" dirty="0" smtClean="0"/>
            </a:br>
            <a:r>
              <a:rPr lang="en-US" sz="3000" dirty="0" smtClean="0"/>
              <a:t>Exploring code and communication</a:t>
            </a:r>
            <a:endParaRPr lang="en-US" sz="3000" dirty="0"/>
          </a:p>
        </p:txBody>
      </p:sp>
    </p:spTree>
    <p:extLst>
      <p:ext uri="{BB962C8B-B14F-4D97-AF65-F5344CB8AC3E}">
        <p14:creationId xmlns:p14="http://schemas.microsoft.com/office/powerpoint/2010/main" val="18479882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p:txBody>
          <a:bodyPr/>
          <a:lstStyle/>
          <a:p>
            <a:r>
              <a:rPr lang="en-US" dirty="0"/>
              <a:t>Variables, Statements, Loops, and Functions</a:t>
            </a:r>
          </a:p>
          <a:p>
            <a:r>
              <a:rPr lang="en-US" dirty="0" smtClean="0"/>
              <a:t>Serial </a:t>
            </a:r>
            <a:r>
              <a:rPr lang="en-US" dirty="0" smtClean="0"/>
              <a:t>Communication</a:t>
            </a:r>
          </a:p>
          <a:p>
            <a:r>
              <a:rPr lang="en-US" dirty="0" smtClean="0"/>
              <a:t>Nerd Texting</a:t>
            </a:r>
          </a:p>
          <a:p>
            <a:r>
              <a:rPr lang="en-US" dirty="0" smtClean="0"/>
              <a:t>Piezo Buzzers</a:t>
            </a:r>
            <a:endParaRPr lang="en-US" dirty="0"/>
          </a:p>
        </p:txBody>
      </p:sp>
    </p:spTree>
    <p:extLst>
      <p:ext uri="{BB962C8B-B14F-4D97-AF65-F5344CB8AC3E}">
        <p14:creationId xmlns:p14="http://schemas.microsoft.com/office/powerpoint/2010/main" val="29083505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0813" cy="1141413"/>
          </a:xfrm>
        </p:spPr>
        <p:txBody>
          <a:bodyPr anchor="t"/>
          <a:lstStyle/>
          <a:p>
            <a:pPr eaLnBrk="1" hangingPunct="1">
              <a:defRPr/>
            </a:pPr>
            <a:r>
              <a:rPr lang="en-US" dirty="0" smtClean="0"/>
              <a:t>Programming Concepts:  Variables</a:t>
            </a:r>
            <a:endParaRPr lang="en-US" dirty="0"/>
          </a:p>
        </p:txBody>
      </p:sp>
      <p:sp>
        <p:nvSpPr>
          <p:cNvPr id="4" name="Content Placeholder 3"/>
          <p:cNvSpPr>
            <a:spLocks noGrp="1"/>
          </p:cNvSpPr>
          <p:nvPr>
            <p:ph sz="half" idx="1"/>
          </p:nvPr>
        </p:nvSpPr>
        <p:spPr/>
        <p:txBody>
          <a:bodyPr/>
          <a:lstStyle/>
          <a:p>
            <a:pPr marL="0" indent="0" eaLnBrk="1" hangingPunct="1">
              <a:defRPr/>
            </a:pPr>
            <a:endParaRPr lang="en-US" smtClean="0"/>
          </a:p>
        </p:txBody>
      </p:sp>
      <p:pic>
        <p:nvPicPr>
          <p:cNvPr id="53252" name="Picture 3"/>
          <p:cNvPicPr>
            <a:picLocks noChangeAspect="1" noChangeArrowheads="1"/>
          </p:cNvPicPr>
          <p:nvPr/>
        </p:nvPicPr>
        <p:blipFill>
          <a:blip r:embed="rId2" cstate="print"/>
          <a:srcRect/>
          <a:stretch>
            <a:fillRect/>
          </a:stretch>
        </p:blipFill>
        <p:spPr bwMode="auto">
          <a:xfrm>
            <a:off x="152400" y="1143000"/>
            <a:ext cx="5562600" cy="5651500"/>
          </a:xfrm>
          <a:prstGeom prst="rect">
            <a:avLst/>
          </a:prstGeom>
          <a:noFill/>
          <a:ln w="9525">
            <a:noFill/>
            <a:miter lim="800000"/>
            <a:headEnd/>
            <a:tailEnd/>
          </a:ln>
          <a:effectLst/>
        </p:spPr>
      </p:pic>
      <p:sp>
        <p:nvSpPr>
          <p:cNvPr id="53253" name="Rectangle 2"/>
          <p:cNvSpPr>
            <a:spLocks noChangeArrowheads="1"/>
          </p:cNvSpPr>
          <p:nvPr/>
        </p:nvSpPr>
        <p:spPr bwMode="auto">
          <a:xfrm>
            <a:off x="5972175" y="1311275"/>
            <a:ext cx="2852738" cy="523875"/>
          </a:xfrm>
          <a:prstGeom prst="rect">
            <a:avLst/>
          </a:prstGeom>
          <a:noFill/>
          <a:ln w="31750">
            <a:solidFill>
              <a:schemeClr val="tx1"/>
            </a:solidFill>
            <a:miter lim="800000"/>
            <a:headEnd/>
            <a:tailEnd/>
          </a:ln>
        </p:spPr>
        <p:txBody>
          <a:bodyPr>
            <a:spAutoFit/>
          </a:bodyPr>
          <a:lstStyle/>
          <a:p>
            <a:pPr eaLnBrk="0" hangingPunct="0">
              <a:buClr>
                <a:srgbClr val="000000"/>
              </a:buClr>
              <a:buSzPct val="100000"/>
              <a:buFont typeface="Times New Roman" pitchFamily="18" charset="0"/>
              <a:buNone/>
            </a:pPr>
            <a:r>
              <a:rPr lang="en-US" sz="2800">
                <a:solidFill>
                  <a:schemeClr val="tx1"/>
                </a:solidFill>
              </a:rPr>
              <a:t>Variable Scope</a:t>
            </a:r>
          </a:p>
        </p:txBody>
      </p:sp>
      <p:cxnSp>
        <p:nvCxnSpPr>
          <p:cNvPr id="9" name="Straight Arrow Connector 8"/>
          <p:cNvCxnSpPr>
            <a:stCxn id="53253" idx="1"/>
          </p:cNvCxnSpPr>
          <p:nvPr/>
        </p:nvCxnSpPr>
        <p:spPr bwMode="auto">
          <a:xfrm flipH="1">
            <a:off x="2235200" y="1573213"/>
            <a:ext cx="3736975" cy="1300162"/>
          </a:xfrm>
          <a:prstGeom prst="straightConnector1">
            <a:avLst/>
          </a:prstGeom>
          <a:solidFill>
            <a:srgbClr val="00B8FF"/>
          </a:solidFill>
          <a:ln w="317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a:stCxn id="53253" idx="1"/>
          </p:cNvCxnSpPr>
          <p:nvPr/>
        </p:nvCxnSpPr>
        <p:spPr bwMode="auto">
          <a:xfrm flipH="1">
            <a:off x="2481263" y="1573213"/>
            <a:ext cx="3490912" cy="2708275"/>
          </a:xfrm>
          <a:prstGeom prst="straightConnector1">
            <a:avLst/>
          </a:prstGeom>
          <a:solidFill>
            <a:srgbClr val="00B8FF"/>
          </a:solidFill>
          <a:ln w="317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Arrow Connector 14"/>
          <p:cNvCxnSpPr>
            <a:stCxn id="53253" idx="1"/>
          </p:cNvCxnSpPr>
          <p:nvPr/>
        </p:nvCxnSpPr>
        <p:spPr bwMode="auto">
          <a:xfrm flipH="1">
            <a:off x="2933700" y="1573213"/>
            <a:ext cx="3038475" cy="4421187"/>
          </a:xfrm>
          <a:prstGeom prst="straightConnector1">
            <a:avLst/>
          </a:prstGeom>
          <a:solidFill>
            <a:srgbClr val="00B8FF"/>
          </a:solidFill>
          <a:ln w="317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ontent Placeholder 16"/>
          <p:cNvSpPr>
            <a:spLocks noGrp="1"/>
          </p:cNvSpPr>
          <p:nvPr>
            <p:ph sz="half" idx="2"/>
          </p:nvPr>
        </p:nvSpPr>
        <p:spPr>
          <a:xfrm>
            <a:off x="5972175" y="2554288"/>
            <a:ext cx="2852738" cy="3540125"/>
          </a:xfrm>
        </p:spPr>
        <p:txBody>
          <a:bodyPr/>
          <a:lstStyle/>
          <a:p>
            <a:pPr marL="0" indent="0" algn="ctr" eaLnBrk="1" hangingPunct="1">
              <a:defRPr/>
            </a:pPr>
            <a:r>
              <a:rPr lang="en-US" sz="3200" i="1" smtClean="0">
                <a:solidFill>
                  <a:srgbClr val="E72D2F"/>
                </a:solidFill>
              </a:rPr>
              <a:t>Global </a:t>
            </a:r>
            <a:endParaRPr lang="en-US" i="1" smtClean="0">
              <a:solidFill>
                <a:srgbClr val="E72D2F"/>
              </a:solidFill>
            </a:endParaRPr>
          </a:p>
          <a:p>
            <a:pPr marL="0" indent="0" algn="ctr" eaLnBrk="1" hangingPunct="1">
              <a:defRPr/>
            </a:pPr>
            <a:r>
              <a:rPr lang="en-US" smtClean="0">
                <a:solidFill>
                  <a:srgbClr val="E72D2F"/>
                </a:solidFill>
              </a:rPr>
              <a:t>---</a:t>
            </a:r>
          </a:p>
          <a:p>
            <a:pPr marL="0" indent="0" algn="ctr" eaLnBrk="1" hangingPunct="1">
              <a:defRPr/>
            </a:pPr>
            <a:r>
              <a:rPr lang="en-US" sz="3200" i="1" smtClean="0">
                <a:solidFill>
                  <a:srgbClr val="E72D2F"/>
                </a:solidFill>
              </a:rPr>
              <a:t>Function-level</a:t>
            </a:r>
          </a:p>
        </p:txBody>
      </p:sp>
    </p:spTree>
    <p:extLst>
      <p:ext uri="{BB962C8B-B14F-4D97-AF65-F5344CB8AC3E}">
        <p14:creationId xmlns:p14="http://schemas.microsoft.com/office/powerpoint/2010/main" val="35176635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5" name="Content Placeholder 4"/>
          <p:cNvSpPr>
            <a:spLocks noGrp="1"/>
          </p:cNvSpPr>
          <p:nvPr>
            <p:ph sz="quarter" idx="1"/>
          </p:nvPr>
        </p:nvSpPr>
        <p:spPr/>
        <p:txBody>
          <a:bodyPr/>
          <a:lstStyle/>
          <a:p>
            <a:endParaRPr lang="en-US"/>
          </a:p>
        </p:txBody>
      </p:sp>
      <p:pic>
        <p:nvPicPr>
          <p:cNvPr id="7169" name="Picture 1"/>
          <p:cNvPicPr>
            <a:picLocks noChangeAspect="1" noChangeArrowheads="1"/>
          </p:cNvPicPr>
          <p:nvPr/>
        </p:nvPicPr>
        <p:blipFill>
          <a:blip r:embed="rId2" cstate="print"/>
          <a:srcRect/>
          <a:stretch>
            <a:fillRect/>
          </a:stretch>
        </p:blipFill>
        <p:spPr bwMode="auto">
          <a:xfrm>
            <a:off x="304800" y="1371600"/>
            <a:ext cx="8577263" cy="5271019"/>
          </a:xfrm>
          <a:prstGeom prst="rect">
            <a:avLst/>
          </a:prstGeom>
          <a:noFill/>
          <a:ln w="9525">
            <a:noFill/>
            <a:miter lim="800000"/>
            <a:headEnd/>
            <a:tailEnd/>
          </a:ln>
        </p:spPr>
      </p:pic>
    </p:spTree>
    <p:extLst>
      <p:ext uri="{BB962C8B-B14F-4D97-AF65-F5344CB8AC3E}">
        <p14:creationId xmlns:p14="http://schemas.microsoft.com/office/powerpoint/2010/main" val="1162807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opensourcehardwarejunkies.com/wp-content/uploads/2012/08/digitalRead-descrition.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06400" y="0"/>
            <a:ext cx="8337550" cy="6253163"/>
          </a:xfrm>
          <a:prstGeom prst="rect">
            <a:avLst/>
          </a:prstGeom>
          <a:noFill/>
          <a:ln w="9525">
            <a:noFill/>
            <a:miter lim="800000"/>
            <a:headEnd/>
            <a:tailEnd/>
          </a:ln>
        </p:spPr>
      </p:pic>
    </p:spTree>
    <p:extLst>
      <p:ext uri="{BB962C8B-B14F-4D97-AF65-F5344CB8AC3E}">
        <p14:creationId xmlns:p14="http://schemas.microsoft.com/office/powerpoint/2010/main" val="612246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opensourcehardwarejunkies.com/wp-content/uploads/2012/09/07-If-Else-Explanation.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16038" y="1203325"/>
            <a:ext cx="6858000" cy="5143500"/>
          </a:xfrm>
          <a:prstGeom prst="rect">
            <a:avLst/>
          </a:prstGeom>
          <a:noFill/>
          <a:ln w="9525">
            <a:noFill/>
            <a:miter lim="800000"/>
            <a:headEnd/>
            <a:tailEnd/>
          </a:ln>
        </p:spPr>
      </p:pic>
      <p:sp>
        <p:nvSpPr>
          <p:cNvPr id="3" name="Title 1"/>
          <p:cNvSpPr txBox="1">
            <a:spLocks/>
          </p:cNvSpPr>
          <p:nvPr/>
        </p:nvSpPr>
        <p:spPr>
          <a:xfrm>
            <a:off x="685800" y="3048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Programming:  Conditional Statements</a:t>
            </a:r>
            <a:br>
              <a:rPr kumimoji="0" lang="en-US" sz="4000" b="0" i="0" u="none" strike="noStrike" kern="1200" cap="none" spc="0" normalizeH="0" baseline="0" noProof="0" smtClean="0">
                <a:ln>
                  <a:noFill/>
                </a:ln>
                <a:solidFill>
                  <a:schemeClr val="tx2"/>
                </a:solidFill>
                <a:effectLst/>
                <a:uLnTx/>
                <a:uFillTx/>
                <a:latin typeface="+mj-lt"/>
                <a:ea typeface="+mj-ea"/>
                <a:cs typeface="+mj-cs"/>
              </a:rPr>
            </a:br>
            <a:r>
              <a:rPr kumimoji="0" lang="en-US" sz="4000" b="0" i="0" u="none" strike="noStrike" kern="1200" cap="none" spc="0" normalizeH="0" baseline="0" noProof="0" smtClean="0">
                <a:ln>
                  <a:noFill/>
                </a:ln>
                <a:solidFill>
                  <a:schemeClr val="tx2"/>
                </a:solidFill>
                <a:effectLst/>
                <a:uLnTx/>
                <a:uFillTx/>
                <a:latin typeface="Courier New" pitchFamily="49" charset="0"/>
                <a:ea typeface="+mj-ea"/>
                <a:cs typeface="Courier New" pitchFamily="49" charset="0"/>
              </a:rPr>
              <a:t>if()</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525227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85800" y="2286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Programming:  Conditional Statements  </a:t>
            </a:r>
            <a:r>
              <a:rPr kumimoji="0" lang="en-US" sz="4000" b="0" i="0" u="none" strike="noStrike" kern="1200" cap="none" spc="0" normalizeH="0" baseline="0" noProof="0" dirty="0" smtClean="0">
                <a:ln>
                  <a:noFill/>
                </a:ln>
                <a:solidFill>
                  <a:schemeClr val="tx2"/>
                </a:solidFill>
                <a:effectLst/>
                <a:uLnTx/>
                <a:uFillTx/>
                <a:latin typeface="Courier New" pitchFamily="49" charset="0"/>
                <a:ea typeface="+mj-ea"/>
                <a:cs typeface="Courier New" pitchFamily="49" charset="0"/>
              </a:rPr>
              <a:t>if()</a:t>
            </a:r>
            <a:endParaRPr kumimoji="0" lang="en-US" sz="4000" b="0" i="0" u="none" strike="noStrike" kern="1200" cap="none" spc="0" normalizeH="0" baseline="0" noProof="0" dirty="0">
              <a:ln>
                <a:noFill/>
              </a:ln>
              <a:solidFill>
                <a:schemeClr val="tx2"/>
              </a:solidFill>
              <a:effectLst/>
              <a:uLnTx/>
              <a:uFillTx/>
              <a:latin typeface="Courier New" pitchFamily="49" charset="0"/>
              <a:ea typeface="+mj-ea"/>
              <a:cs typeface="Courier New" pitchFamily="49" charset="0"/>
            </a:endParaRPr>
          </a:p>
        </p:txBody>
      </p:sp>
      <p:pic>
        <p:nvPicPr>
          <p:cNvPr id="9217" name="Picture 1"/>
          <p:cNvPicPr>
            <a:picLocks noChangeAspect="1" noChangeArrowheads="1"/>
          </p:cNvPicPr>
          <p:nvPr/>
        </p:nvPicPr>
        <p:blipFill>
          <a:blip r:embed="rId2" cstate="print"/>
          <a:srcRect/>
          <a:stretch>
            <a:fillRect/>
          </a:stretch>
        </p:blipFill>
        <p:spPr bwMode="auto">
          <a:xfrm>
            <a:off x="152400" y="1600200"/>
            <a:ext cx="8755857" cy="4915569"/>
          </a:xfrm>
          <a:prstGeom prst="rect">
            <a:avLst/>
          </a:prstGeom>
          <a:noFill/>
          <a:ln w="9525">
            <a:noFill/>
            <a:miter lim="800000"/>
            <a:headEnd/>
            <a:tailEnd/>
          </a:ln>
        </p:spPr>
      </p:pic>
    </p:spTree>
    <p:extLst>
      <p:ext uri="{BB962C8B-B14F-4D97-AF65-F5344CB8AC3E}">
        <p14:creationId xmlns:p14="http://schemas.microsoft.com/office/powerpoint/2010/main" val="1034704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228600"/>
            <a:ext cx="7770813"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Boolean Operators</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3" name="Content Placeholder 5"/>
          <p:cNvGraphicFramePr>
            <a:graphicFrameLocks/>
          </p:cNvGraphicFramePr>
          <p:nvPr/>
        </p:nvGraphicFramePr>
        <p:xfrm>
          <a:off x="952500" y="2006600"/>
          <a:ext cx="7378700" cy="3566048"/>
        </p:xfrm>
        <a:graphic>
          <a:graphicData uri="http://schemas.openxmlformats.org/drawingml/2006/table">
            <a:tbl>
              <a:tblPr firstRow="1" bandRow="1">
                <a:tableStyleId>{5C22544A-7EE6-4342-B048-85BDC9FD1C3A}</a:tableStyleId>
              </a:tblPr>
              <a:tblGrid>
                <a:gridCol w="2755900">
                  <a:extLst>
                    <a:ext uri="{9D8B030D-6E8A-4147-A177-3AD203B41FA5}">
                      <a16:colId xmlns:a16="http://schemas.microsoft.com/office/drawing/2014/main" val="20000"/>
                    </a:ext>
                  </a:extLst>
                </a:gridCol>
                <a:gridCol w="4622800">
                  <a:extLst>
                    <a:ext uri="{9D8B030D-6E8A-4147-A177-3AD203B41FA5}">
                      <a16:colId xmlns:a16="http://schemas.microsoft.com/office/drawing/2014/main" val="20001"/>
                    </a:ext>
                  </a:extLst>
                </a:gridCol>
              </a:tblGrid>
              <a:tr h="457119">
                <a:tc>
                  <a:txBody>
                    <a:bodyPr/>
                    <a:lstStyle/>
                    <a:p>
                      <a:pPr algn="ctr"/>
                      <a:r>
                        <a:rPr lang="en-US" sz="2400" dirty="0" smtClean="0"/>
                        <a:t>&lt;Boolean&gt;</a:t>
                      </a:r>
                      <a:endParaRPr lang="en-US" sz="2400" dirty="0"/>
                    </a:p>
                  </a:txBody>
                  <a:tcPr marT="45712" marB="45712"/>
                </a:tc>
                <a:tc>
                  <a:txBody>
                    <a:bodyPr/>
                    <a:lstStyle/>
                    <a:p>
                      <a:r>
                        <a:rPr lang="en-US" sz="2400" dirty="0" smtClean="0"/>
                        <a:t>Description</a:t>
                      </a:r>
                      <a:endParaRPr lang="en-US" sz="2400" dirty="0"/>
                    </a:p>
                  </a:txBody>
                  <a:tcPr marT="45712" marB="45712"/>
                </a:tc>
                <a:extLst>
                  <a:ext uri="{0D108BD9-81ED-4DB2-BD59-A6C34878D82A}">
                    <a16:rowId xmlns:a16="http://schemas.microsoft.com/office/drawing/2014/main" val="10000"/>
                  </a:ext>
                </a:extLst>
              </a:tr>
              <a:tr h="518068">
                <a:tc>
                  <a:txBody>
                    <a:bodyPr/>
                    <a:lstStyle/>
                    <a:p>
                      <a:r>
                        <a:rPr lang="en-US" sz="2800" dirty="0" smtClean="0">
                          <a:latin typeface="Courier New" pitchFamily="49" charset="0"/>
                          <a:cs typeface="Courier New" pitchFamily="49" charset="0"/>
                        </a:rPr>
                        <a:t>( ) </a:t>
                      </a:r>
                      <a:r>
                        <a:rPr lang="en-US" sz="2800" b="1" dirty="0" smtClean="0">
                          <a:latin typeface="Courier New" pitchFamily="49" charset="0"/>
                          <a:cs typeface="Courier New" pitchFamily="49" charset="0"/>
                        </a:rPr>
                        <a:t>==</a:t>
                      </a:r>
                      <a:r>
                        <a:rPr lang="en-US" sz="2800" dirty="0" smtClean="0">
                          <a:latin typeface="Courier New" pitchFamily="49" charset="0"/>
                          <a:cs typeface="Courier New" pitchFamily="49" charset="0"/>
                        </a:rPr>
                        <a:t> ( )</a:t>
                      </a:r>
                      <a:endParaRPr lang="en-US" sz="2800" i="1" dirty="0">
                        <a:latin typeface="Courier New" pitchFamily="49" charset="0"/>
                        <a:cs typeface="Courier New" pitchFamily="49" charset="0"/>
                      </a:endParaRPr>
                    </a:p>
                  </a:txBody>
                  <a:tcPr marT="45712" marB="45712"/>
                </a:tc>
                <a:tc>
                  <a:txBody>
                    <a:bodyPr/>
                    <a:lstStyle/>
                    <a:p>
                      <a:r>
                        <a:rPr lang="en-US" sz="2800" dirty="0" smtClean="0"/>
                        <a:t>is equal?</a:t>
                      </a:r>
                      <a:endParaRPr lang="en-US" sz="2800" dirty="0"/>
                    </a:p>
                  </a:txBody>
                  <a:tcPr marT="45712" marB="45712"/>
                </a:tc>
                <a:extLst>
                  <a:ext uri="{0D108BD9-81ED-4DB2-BD59-A6C34878D82A}">
                    <a16:rowId xmlns:a16="http://schemas.microsoft.com/office/drawing/2014/main" val="10001"/>
                  </a:ext>
                </a:extLst>
              </a:tr>
              <a:tr h="518068">
                <a:tc>
                  <a:txBody>
                    <a:bodyPr/>
                    <a:lstStyle/>
                    <a:p>
                      <a:r>
                        <a:rPr lang="en-US" sz="2800" dirty="0" smtClean="0">
                          <a:latin typeface="Courier New" pitchFamily="49" charset="0"/>
                          <a:cs typeface="Courier New" pitchFamily="49" charset="0"/>
                        </a:rPr>
                        <a:t>( ) </a:t>
                      </a:r>
                      <a:r>
                        <a:rPr lang="en-US" sz="2800" b="1" dirty="0" smtClean="0">
                          <a:latin typeface="Courier New" pitchFamily="49" charset="0"/>
                          <a:cs typeface="Courier New" pitchFamily="49" charset="0"/>
                        </a:rPr>
                        <a:t>!=</a:t>
                      </a:r>
                      <a:r>
                        <a:rPr lang="en-US" sz="2800" dirty="0" smtClean="0">
                          <a:latin typeface="Courier New" pitchFamily="49" charset="0"/>
                          <a:cs typeface="Courier New" pitchFamily="49" charset="0"/>
                        </a:rPr>
                        <a:t> ( )</a:t>
                      </a:r>
                      <a:endParaRPr lang="en-US" sz="2800" dirty="0">
                        <a:latin typeface="Courier New" pitchFamily="49" charset="0"/>
                        <a:cs typeface="Courier New" pitchFamily="49" charset="0"/>
                      </a:endParaRPr>
                    </a:p>
                  </a:txBody>
                  <a:tcPr marT="45712" marB="45712"/>
                </a:tc>
                <a:tc>
                  <a:txBody>
                    <a:bodyPr/>
                    <a:lstStyle/>
                    <a:p>
                      <a:r>
                        <a:rPr lang="en-US" sz="2800" dirty="0" smtClean="0"/>
                        <a:t>is not equal</a:t>
                      </a:r>
                      <a:r>
                        <a:rPr lang="en-US" sz="2800" baseline="0" dirty="0" smtClean="0"/>
                        <a:t>?</a:t>
                      </a:r>
                      <a:endParaRPr lang="en-US" sz="2800" dirty="0"/>
                    </a:p>
                  </a:txBody>
                  <a:tcPr marT="45712" marB="45712"/>
                </a:tc>
                <a:extLst>
                  <a:ext uri="{0D108BD9-81ED-4DB2-BD59-A6C34878D82A}">
                    <a16:rowId xmlns:a16="http://schemas.microsoft.com/office/drawing/2014/main" val="10002"/>
                  </a:ext>
                </a:extLst>
              </a:tr>
              <a:tr h="518068">
                <a:tc>
                  <a:txBody>
                    <a:bodyPr/>
                    <a:lstStyle/>
                    <a:p>
                      <a:r>
                        <a:rPr lang="en-US" sz="2800" dirty="0" smtClean="0">
                          <a:latin typeface="Courier New" pitchFamily="49" charset="0"/>
                          <a:cs typeface="Courier New" pitchFamily="49" charset="0"/>
                        </a:rPr>
                        <a:t>( ) </a:t>
                      </a:r>
                      <a:r>
                        <a:rPr lang="en-US" sz="2800" b="1" dirty="0" smtClean="0">
                          <a:latin typeface="Courier New" pitchFamily="49" charset="0"/>
                          <a:cs typeface="Courier New" pitchFamily="49" charset="0"/>
                        </a:rPr>
                        <a:t>&gt;</a:t>
                      </a:r>
                      <a:r>
                        <a:rPr lang="en-US" sz="2800" dirty="0" smtClean="0">
                          <a:latin typeface="Courier New" pitchFamily="49" charset="0"/>
                          <a:cs typeface="Courier New" pitchFamily="49" charset="0"/>
                        </a:rPr>
                        <a:t>  ( )</a:t>
                      </a:r>
                      <a:endParaRPr lang="en-US" sz="2800" dirty="0">
                        <a:latin typeface="Courier New" pitchFamily="49" charset="0"/>
                        <a:cs typeface="Courier New" pitchFamily="49" charset="0"/>
                      </a:endParaRPr>
                    </a:p>
                  </a:txBody>
                  <a:tcPr marT="45712" marB="45712"/>
                </a:tc>
                <a:tc>
                  <a:txBody>
                    <a:bodyPr/>
                    <a:lstStyle/>
                    <a:p>
                      <a:r>
                        <a:rPr lang="en-US" sz="2800" dirty="0" smtClean="0"/>
                        <a:t>greater than</a:t>
                      </a:r>
                      <a:endParaRPr lang="en-US" sz="2800" dirty="0"/>
                    </a:p>
                  </a:txBody>
                  <a:tcPr marT="45712" marB="45712"/>
                </a:tc>
                <a:extLst>
                  <a:ext uri="{0D108BD9-81ED-4DB2-BD59-A6C34878D82A}">
                    <a16:rowId xmlns:a16="http://schemas.microsoft.com/office/drawing/2014/main" val="10003"/>
                  </a:ext>
                </a:extLst>
              </a:tr>
              <a:tr h="518068">
                <a:tc>
                  <a:txBody>
                    <a:bodyPr/>
                    <a:lstStyle/>
                    <a:p>
                      <a:r>
                        <a:rPr lang="en-US" sz="2800" dirty="0" smtClean="0">
                          <a:latin typeface="Courier New" pitchFamily="49" charset="0"/>
                          <a:cs typeface="Courier New" pitchFamily="49" charset="0"/>
                        </a:rPr>
                        <a:t>( ) </a:t>
                      </a:r>
                      <a:r>
                        <a:rPr lang="en-US" sz="2800" b="1" dirty="0" smtClean="0">
                          <a:latin typeface="Courier New" pitchFamily="49" charset="0"/>
                          <a:cs typeface="Courier New" pitchFamily="49" charset="0"/>
                        </a:rPr>
                        <a:t>&gt;=</a:t>
                      </a:r>
                      <a:r>
                        <a:rPr lang="en-US" sz="2800" dirty="0" smtClean="0">
                          <a:latin typeface="Courier New" pitchFamily="49" charset="0"/>
                          <a:cs typeface="Courier New" pitchFamily="49" charset="0"/>
                        </a:rPr>
                        <a:t> ( )</a:t>
                      </a:r>
                      <a:endParaRPr lang="en-US" sz="2800" dirty="0">
                        <a:latin typeface="Courier New" pitchFamily="49" charset="0"/>
                        <a:cs typeface="Courier New" pitchFamily="49" charset="0"/>
                      </a:endParaRPr>
                    </a:p>
                  </a:txBody>
                  <a:tcPr marT="45712" marB="45712"/>
                </a:tc>
                <a:tc>
                  <a:txBody>
                    <a:bodyPr/>
                    <a:lstStyle/>
                    <a:p>
                      <a:r>
                        <a:rPr lang="en-US" sz="2800" dirty="0" smtClean="0"/>
                        <a:t>greater than or equal</a:t>
                      </a:r>
                      <a:endParaRPr lang="en-US" sz="2800" dirty="0"/>
                    </a:p>
                  </a:txBody>
                  <a:tcPr marT="45712" marB="45712"/>
                </a:tc>
                <a:extLst>
                  <a:ext uri="{0D108BD9-81ED-4DB2-BD59-A6C34878D82A}">
                    <a16:rowId xmlns:a16="http://schemas.microsoft.com/office/drawing/2014/main" val="10004"/>
                  </a:ext>
                </a:extLst>
              </a:tr>
              <a:tr h="518068">
                <a:tc>
                  <a:txBody>
                    <a:bodyPr/>
                    <a:lstStyle/>
                    <a:p>
                      <a:r>
                        <a:rPr lang="en-US" sz="2800" dirty="0" smtClean="0">
                          <a:latin typeface="Courier New" pitchFamily="49" charset="0"/>
                          <a:cs typeface="Courier New" pitchFamily="49" charset="0"/>
                        </a:rPr>
                        <a:t>( ) </a:t>
                      </a:r>
                      <a:r>
                        <a:rPr lang="en-US" sz="2800" b="1" dirty="0" smtClean="0">
                          <a:latin typeface="Courier New" pitchFamily="49" charset="0"/>
                          <a:cs typeface="Courier New" pitchFamily="49" charset="0"/>
                        </a:rPr>
                        <a:t>&lt; </a:t>
                      </a:r>
                      <a:r>
                        <a:rPr lang="en-US" sz="2800" dirty="0" smtClean="0">
                          <a:latin typeface="Courier New" pitchFamily="49" charset="0"/>
                          <a:cs typeface="Courier New" pitchFamily="49" charset="0"/>
                        </a:rPr>
                        <a:t> ( )</a:t>
                      </a:r>
                      <a:endParaRPr lang="en-US" sz="2800" dirty="0">
                        <a:latin typeface="Courier New" pitchFamily="49" charset="0"/>
                        <a:cs typeface="Courier New" pitchFamily="49" charset="0"/>
                      </a:endParaRPr>
                    </a:p>
                  </a:txBody>
                  <a:tcPr marT="45712" marB="45712"/>
                </a:tc>
                <a:tc>
                  <a:txBody>
                    <a:bodyPr/>
                    <a:lstStyle/>
                    <a:p>
                      <a:r>
                        <a:rPr lang="en-US" sz="2800" dirty="0" smtClean="0"/>
                        <a:t>less than</a:t>
                      </a:r>
                      <a:endParaRPr lang="en-US" sz="2800" dirty="0"/>
                    </a:p>
                  </a:txBody>
                  <a:tcPr marT="45712" marB="45712"/>
                </a:tc>
                <a:extLst>
                  <a:ext uri="{0D108BD9-81ED-4DB2-BD59-A6C34878D82A}">
                    <a16:rowId xmlns:a16="http://schemas.microsoft.com/office/drawing/2014/main" val="10005"/>
                  </a:ext>
                </a:extLst>
              </a:tr>
              <a:tr h="518068">
                <a:tc>
                  <a:txBody>
                    <a:bodyPr/>
                    <a:lstStyle/>
                    <a:p>
                      <a:r>
                        <a:rPr lang="en-US" sz="2800" dirty="0" smtClean="0">
                          <a:latin typeface="Courier New" pitchFamily="49" charset="0"/>
                          <a:cs typeface="Courier New" pitchFamily="49" charset="0"/>
                        </a:rPr>
                        <a:t>( ) </a:t>
                      </a:r>
                      <a:r>
                        <a:rPr lang="en-US" sz="2800" b="1" dirty="0" smtClean="0">
                          <a:latin typeface="Courier New" pitchFamily="49" charset="0"/>
                          <a:cs typeface="Courier New" pitchFamily="49" charset="0"/>
                        </a:rPr>
                        <a:t>&lt;=</a:t>
                      </a:r>
                      <a:r>
                        <a:rPr lang="en-US" sz="2800" dirty="0" smtClean="0">
                          <a:latin typeface="Courier New" pitchFamily="49" charset="0"/>
                          <a:cs typeface="Courier New" pitchFamily="49" charset="0"/>
                        </a:rPr>
                        <a:t> ( )</a:t>
                      </a:r>
                      <a:endParaRPr lang="en-US" sz="2800" dirty="0">
                        <a:latin typeface="Courier New" pitchFamily="49" charset="0"/>
                        <a:cs typeface="Courier New" pitchFamily="49" charset="0"/>
                      </a:endParaRPr>
                    </a:p>
                  </a:txBody>
                  <a:tcPr marT="45712" marB="45712"/>
                </a:tc>
                <a:tc>
                  <a:txBody>
                    <a:bodyPr/>
                    <a:lstStyle/>
                    <a:p>
                      <a:r>
                        <a:rPr lang="en-US" sz="2800" dirty="0" smtClean="0"/>
                        <a:t>less than or equal</a:t>
                      </a:r>
                      <a:endParaRPr lang="en-US" sz="2800" dirty="0"/>
                    </a:p>
                  </a:txBody>
                  <a:tcPr marT="45712" marB="45712"/>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36751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73188" y="228600"/>
            <a:ext cx="7770812" cy="114141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smtClean="0">
                <a:ln>
                  <a:noFill/>
                </a:ln>
                <a:solidFill>
                  <a:schemeClr val="tx2"/>
                </a:solidFill>
                <a:effectLst/>
                <a:uLnTx/>
                <a:uFillTx/>
                <a:latin typeface="+mj-lt"/>
                <a:ea typeface="+mj-ea"/>
                <a:cs typeface="+mj-cs"/>
              </a:rPr>
              <a:t>Arduino &amp; Arduino Compatible Boards</a:t>
            </a:r>
            <a:endParaRPr kumimoji="0" lang="en-US" sz="2800" b="0" i="0" u="none" strike="noStrike" kern="1200" cap="none" spc="0" normalizeH="0" baseline="0" noProof="0" dirty="0">
              <a:ln>
                <a:noFill/>
              </a:ln>
              <a:solidFill>
                <a:schemeClr val="tx2"/>
              </a:solidFill>
              <a:effectLst/>
              <a:uLnTx/>
              <a:uFillTx/>
              <a:latin typeface="+mj-lt"/>
              <a:ea typeface="+mj-ea"/>
              <a:cs typeface="+mj-cs"/>
            </a:endParaRPr>
          </a:p>
        </p:txBody>
      </p:sp>
      <p:pic>
        <p:nvPicPr>
          <p:cNvPr id="3" name="Picture 2" descr="https://dlnmh9ip6v2uc.cloudfront.net/images/products/1/0/8/8/9/10889-01c.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a:xfrm>
            <a:off x="304800" y="1679575"/>
            <a:ext cx="1828800" cy="1828800"/>
          </a:xfrm>
          <a:prstGeom prst="rect">
            <a:avLst/>
          </a:prstGeom>
          <a:extLst/>
        </p:spPr>
      </p:pic>
      <p:pic>
        <p:nvPicPr>
          <p:cNvPr id="4" name="Picture 4" descr="https://dlnmh9ip6v2uc.cloudfront.net/images/products/1/1/5/7/5/11575-01.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68525" y="1606550"/>
            <a:ext cx="2566988" cy="2566988"/>
          </a:xfrm>
          <a:prstGeom prst="rect">
            <a:avLst/>
          </a:prstGeom>
          <a:noFill/>
          <a:ln w="9525">
            <a:noFill/>
            <a:miter lim="800000"/>
            <a:headEnd/>
            <a:tailEnd/>
          </a:ln>
        </p:spPr>
      </p:pic>
      <p:pic>
        <p:nvPicPr>
          <p:cNvPr id="5" name="Picture 6" descr="https://dlnmh9ip6v2uc.cloudfront.net/images/products/1/0/1/5/2/SIK_Intermediate_Label_Shot_clone.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14300" y="3916362"/>
            <a:ext cx="5676900" cy="3170238"/>
          </a:xfrm>
          <a:prstGeom prst="rect">
            <a:avLst/>
          </a:prstGeom>
          <a:noFill/>
          <a:ln w="9525">
            <a:noFill/>
            <a:miter lim="800000"/>
            <a:headEnd/>
            <a:tailEnd/>
          </a:ln>
        </p:spPr>
      </p:pic>
      <p:pic>
        <p:nvPicPr>
          <p:cNvPr id="6" name="Picture 8" descr="https://dlnmh9ip6v2uc.cloudfront.net/images/products/1/1/5/8/9/11589-01.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978525" y="3921125"/>
            <a:ext cx="3165475" cy="3165475"/>
          </a:xfrm>
          <a:prstGeom prst="rect">
            <a:avLst/>
          </a:prstGeom>
          <a:noFill/>
          <a:ln w="9525">
            <a:noFill/>
            <a:miter lim="800000"/>
            <a:headEnd/>
            <a:tailEnd/>
          </a:ln>
        </p:spPr>
      </p:pic>
      <p:pic>
        <p:nvPicPr>
          <p:cNvPr id="7" name="Picture 2" descr="https://dlnmh9ip6v2uc.cloudfront.net/images/products/1/1/1/1/3/11113-01d.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858000" y="1524000"/>
            <a:ext cx="1600200" cy="1600200"/>
          </a:xfrm>
          <a:prstGeom prst="rect">
            <a:avLst/>
          </a:prstGeom>
          <a:noFill/>
          <a:ln w="9525">
            <a:noFill/>
            <a:miter lim="800000"/>
            <a:headEnd/>
            <a:tailEnd/>
          </a:ln>
        </p:spPr>
      </p:pic>
      <p:pic>
        <p:nvPicPr>
          <p:cNvPr id="8" name="Picture 4" descr="https://dlnmh9ip6v2uc.cloudfront.net/images/products/9/2/6/6/09266-01.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334000" y="2362200"/>
            <a:ext cx="2114550" cy="2114550"/>
          </a:xfrm>
          <a:prstGeom prst="rect">
            <a:avLst/>
          </a:prstGeom>
          <a:noFill/>
          <a:ln w="9525">
            <a:noFill/>
            <a:miter lim="800000"/>
            <a:headEnd/>
            <a:tailEnd/>
          </a:ln>
        </p:spPr>
      </p:pic>
      <p:pic>
        <p:nvPicPr>
          <p:cNvPr id="9" name="Picture 6" descr="https://dlnmh9ip6v2uc.cloudfront.net/images/products/1/1/3/6/4/11364-01.jp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257800" y="1524000"/>
            <a:ext cx="914400" cy="914400"/>
          </a:xfrm>
          <a:prstGeom prst="rect">
            <a:avLst/>
          </a:prstGeom>
          <a:noFill/>
          <a:ln w="9525">
            <a:noFill/>
            <a:miter lim="800000"/>
            <a:headEnd/>
            <a:tailEnd/>
          </a:ln>
        </p:spPr>
      </p:pic>
      <p:pic>
        <p:nvPicPr>
          <p:cNvPr id="10" name="Picture 8" descr="https://dlnmh9ip6v2uc.cloudfront.net/images/products/9/3/7/8/09378-1.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325938" y="3505200"/>
            <a:ext cx="1312862" cy="1311275"/>
          </a:xfrm>
          <a:prstGeom prst="rect">
            <a:avLst/>
          </a:prstGeom>
          <a:noFill/>
          <a:ln w="9525">
            <a:noFill/>
            <a:miter lim="800000"/>
            <a:headEnd/>
            <a:tailEnd/>
          </a:ln>
        </p:spPr>
      </p:pic>
      <p:pic>
        <p:nvPicPr>
          <p:cNvPr id="11" name="Picture 2" descr="http://t1.gstatic.com/images?q=tbn:ANd9GcST6GpaYnWUrc3Nkk92kznmPYcDQtuT_GcjNJS1XaHmCalFBvaY8BVUItkv"/>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65100" y="228600"/>
            <a:ext cx="1333500" cy="13335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2" cstate="print"/>
          <a:srcRect/>
          <a:stretch>
            <a:fillRect/>
          </a:stretch>
        </p:blipFill>
        <p:spPr bwMode="auto">
          <a:xfrm>
            <a:off x="914400" y="166512"/>
            <a:ext cx="7331020" cy="6539088"/>
          </a:xfrm>
          <a:prstGeom prst="rect">
            <a:avLst/>
          </a:prstGeom>
          <a:noFill/>
          <a:ln w="9525">
            <a:noFill/>
            <a:miter lim="800000"/>
            <a:headEnd/>
            <a:tailEnd/>
          </a:ln>
        </p:spPr>
      </p:pic>
    </p:spTree>
    <p:extLst>
      <p:ext uri="{BB962C8B-B14F-4D97-AF65-F5344CB8AC3E}">
        <p14:creationId xmlns:p14="http://schemas.microsoft.com/office/powerpoint/2010/main" val="2641760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Loops</a:t>
            </a:r>
            <a:endParaRPr lang="en-US" dirty="0"/>
          </a:p>
        </p:txBody>
      </p:sp>
      <p:sp>
        <p:nvSpPr>
          <p:cNvPr id="3" name="Content Placeholder 2"/>
          <p:cNvSpPr>
            <a:spLocks noGrp="1"/>
          </p:cNvSpPr>
          <p:nvPr>
            <p:ph sz="quarter" idx="1"/>
          </p:nvPr>
        </p:nvSpPr>
        <p:spPr/>
        <p:txBody>
          <a:bodyPr>
            <a:normAutofit/>
          </a:bodyPr>
          <a:lstStyle/>
          <a:p>
            <a:r>
              <a:rPr lang="en-US" dirty="0" smtClean="0"/>
              <a:t>The for statement is used to repeat a block of statements enclosed in curly braces. An increment counter is usually used to increment and terminate the loop. The for statement is useful for any repetitive operation, and is often used in combination with arrays to operate on collections of data/pins.</a:t>
            </a:r>
          </a:p>
          <a:p>
            <a:r>
              <a:rPr lang="en-US" dirty="0" smtClean="0"/>
              <a:t>There are three parts to the for loop header:</a:t>
            </a:r>
          </a:p>
          <a:p>
            <a:pPr>
              <a:buNone/>
            </a:pPr>
            <a:r>
              <a:rPr lang="en-US" dirty="0" smtClean="0"/>
              <a:t>for (initialization; condition; increment) {</a:t>
            </a:r>
          </a:p>
          <a:p>
            <a:pPr>
              <a:buNone/>
            </a:pPr>
            <a:r>
              <a:rPr lang="en-US" dirty="0" smtClean="0"/>
              <a:t>		//statement(s);</a:t>
            </a:r>
            <a:br>
              <a:rPr lang="en-US" dirty="0" smtClean="0"/>
            </a:br>
            <a:r>
              <a:rPr lang="en-US" dirty="0" smtClean="0"/>
              <a:t>}</a:t>
            </a:r>
            <a:endParaRPr lang="en-US" dirty="0"/>
          </a:p>
        </p:txBody>
      </p:sp>
    </p:spTree>
    <p:extLst>
      <p:ext uri="{BB962C8B-B14F-4D97-AF65-F5344CB8AC3E}">
        <p14:creationId xmlns:p14="http://schemas.microsoft.com/office/powerpoint/2010/main" val="3601559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endParaRPr lang="en-US" dirty="0"/>
          </a:p>
        </p:txBody>
      </p:sp>
      <p:pic>
        <p:nvPicPr>
          <p:cNvPr id="54275" name="Picture 3"/>
          <p:cNvPicPr>
            <a:picLocks noChangeAspect="1" noChangeArrowheads="1"/>
          </p:cNvPicPr>
          <p:nvPr/>
        </p:nvPicPr>
        <p:blipFill>
          <a:blip r:embed="rId2" cstate="print"/>
          <a:srcRect/>
          <a:stretch>
            <a:fillRect/>
          </a:stretch>
        </p:blipFill>
        <p:spPr bwMode="auto">
          <a:xfrm>
            <a:off x="2362200" y="228600"/>
            <a:ext cx="3876675" cy="2143125"/>
          </a:xfrm>
          <a:prstGeom prst="rect">
            <a:avLst/>
          </a:prstGeom>
          <a:noFill/>
          <a:ln w="9525">
            <a:noFill/>
            <a:miter lim="800000"/>
            <a:headEnd/>
            <a:tailEnd/>
          </a:ln>
        </p:spPr>
      </p:pic>
      <p:pic>
        <p:nvPicPr>
          <p:cNvPr id="54276" name="Picture 4"/>
          <p:cNvPicPr>
            <a:picLocks noChangeAspect="1" noChangeArrowheads="1"/>
          </p:cNvPicPr>
          <p:nvPr/>
        </p:nvPicPr>
        <p:blipFill>
          <a:blip r:embed="rId3" cstate="print"/>
          <a:srcRect/>
          <a:stretch>
            <a:fillRect/>
          </a:stretch>
        </p:blipFill>
        <p:spPr bwMode="auto">
          <a:xfrm>
            <a:off x="228600" y="2438400"/>
            <a:ext cx="7754892" cy="4286250"/>
          </a:xfrm>
          <a:prstGeom prst="rect">
            <a:avLst/>
          </a:prstGeom>
          <a:noFill/>
          <a:ln w="9525">
            <a:noFill/>
            <a:miter lim="800000"/>
            <a:headEnd/>
            <a:tailEnd/>
          </a:ln>
        </p:spPr>
      </p:pic>
    </p:spTree>
    <p:extLst>
      <p:ext uri="{BB962C8B-B14F-4D97-AF65-F5344CB8AC3E}">
        <p14:creationId xmlns:p14="http://schemas.microsoft.com/office/powerpoint/2010/main" val="1472950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while loops will loop continuously, and infinitely, until the expression inside the parenthesis, () becomes false. Something must change the tested variable, or the while loop will never exit. This could be in your code, such as an incremented variable, or an external condition, such as testing a sensor.</a:t>
            </a:r>
            <a:br>
              <a:rPr lang="en-US" dirty="0" smtClean="0"/>
            </a:br>
            <a:endParaRPr lang="en-US" dirty="0" smtClean="0"/>
          </a:p>
          <a:p>
            <a:pPr>
              <a:buNone/>
            </a:pPr>
            <a:r>
              <a:rPr lang="en-US" dirty="0" smtClean="0"/>
              <a:t>   </a:t>
            </a:r>
            <a:r>
              <a:rPr lang="en-US" dirty="0" err="1" smtClean="0"/>
              <a:t>var</a:t>
            </a:r>
            <a:r>
              <a:rPr lang="en-US" dirty="0" smtClean="0"/>
              <a:t> = 0;</a:t>
            </a:r>
            <a:br>
              <a:rPr lang="en-US" dirty="0" smtClean="0"/>
            </a:br>
            <a:r>
              <a:rPr lang="en-US" dirty="0" smtClean="0"/>
              <a:t>while(</a:t>
            </a:r>
            <a:r>
              <a:rPr lang="en-US" dirty="0" err="1" smtClean="0"/>
              <a:t>var</a:t>
            </a:r>
            <a:r>
              <a:rPr lang="en-US" dirty="0" smtClean="0"/>
              <a:t> &lt; 200){</a:t>
            </a:r>
            <a:br>
              <a:rPr lang="en-US" dirty="0" smtClean="0"/>
            </a:br>
            <a:r>
              <a:rPr lang="en-US" dirty="0" smtClean="0"/>
              <a:t>  </a:t>
            </a:r>
            <a:r>
              <a:rPr lang="en-US" i="1" dirty="0" smtClean="0"/>
              <a:t>// do something repetitive 200 times</a:t>
            </a:r>
            <a:r>
              <a:rPr lang="en-US" dirty="0" smtClean="0"/>
              <a:t/>
            </a:r>
            <a:br>
              <a:rPr lang="en-US" dirty="0" smtClean="0"/>
            </a:br>
            <a:r>
              <a:rPr lang="en-US" dirty="0" smtClean="0"/>
              <a:t>  </a:t>
            </a:r>
            <a:r>
              <a:rPr lang="en-US" dirty="0" err="1" smtClean="0"/>
              <a:t>var</a:t>
            </a:r>
            <a:r>
              <a:rPr lang="en-US" dirty="0" smtClean="0"/>
              <a:t>++;</a:t>
            </a:r>
            <a:br>
              <a:rPr lang="en-US" dirty="0" smtClean="0"/>
            </a:br>
            <a:r>
              <a:rPr lang="en-US" dirty="0" smtClean="0"/>
              <a:t>}</a:t>
            </a:r>
            <a:endParaRPr lang="en-US" dirty="0"/>
          </a:p>
        </p:txBody>
      </p:sp>
    </p:spTree>
    <p:extLst>
      <p:ext uri="{BB962C8B-B14F-4D97-AF65-F5344CB8AC3E}">
        <p14:creationId xmlns:p14="http://schemas.microsoft.com/office/powerpoint/2010/main" val="1213955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Segmenting code into functions allows a programmer to create modular pieces of code that perform a defined task and then return to the area of code from which the function was "called". The typical case for creating a function is when one needs to perform the same action multiple times in a program.</a:t>
            </a:r>
            <a:br>
              <a:rPr lang="en-US" dirty="0" smtClean="0"/>
            </a:br>
            <a:r>
              <a:rPr lang="en-US" dirty="0" smtClean="0"/>
              <a:t/>
            </a:r>
            <a:br>
              <a:rPr lang="en-US" dirty="0" smtClean="0"/>
            </a:br>
            <a:r>
              <a:rPr lang="en-US" dirty="0" err="1" smtClean="0"/>
              <a:t>var</a:t>
            </a:r>
            <a:r>
              <a:rPr lang="en-US" dirty="0" smtClean="0"/>
              <a:t> </a:t>
            </a:r>
            <a:r>
              <a:rPr lang="en-US" dirty="0" err="1" smtClean="0"/>
              <a:t>FunctionName</a:t>
            </a:r>
            <a:r>
              <a:rPr lang="en-US" dirty="0" smtClean="0"/>
              <a:t>(param1, param2){</a:t>
            </a:r>
          </a:p>
          <a:p>
            <a:pPr>
              <a:buNone/>
            </a:pPr>
            <a:r>
              <a:rPr lang="en-US" dirty="0" smtClean="0"/>
              <a:t>		//do some stuff</a:t>
            </a:r>
            <a:br>
              <a:rPr lang="en-US" dirty="0" smtClean="0"/>
            </a:br>
            <a:r>
              <a:rPr lang="en-US" dirty="0" smtClean="0"/>
              <a:t>     return result;</a:t>
            </a:r>
            <a:br>
              <a:rPr lang="en-US" dirty="0" smtClean="0"/>
            </a:br>
            <a:r>
              <a:rPr lang="en-US" dirty="0" smtClean="0"/>
              <a:t>}</a:t>
            </a:r>
            <a:br>
              <a:rPr lang="en-US" dirty="0" smtClean="0"/>
            </a:br>
            <a:endParaRPr lang="en-US" dirty="0" smtClean="0"/>
          </a:p>
        </p:txBody>
      </p:sp>
    </p:spTree>
    <p:extLst>
      <p:ext uri="{BB962C8B-B14F-4D97-AF65-F5344CB8AC3E}">
        <p14:creationId xmlns:p14="http://schemas.microsoft.com/office/powerpoint/2010/main" val="2372551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Functions help the programmer stay organized. Often this helps to conceptualize the program.</a:t>
            </a:r>
          </a:p>
          <a:p>
            <a:r>
              <a:rPr lang="en-US" dirty="0" smtClean="0"/>
              <a:t>Functions codify one action in one place so that the function only has to be thought out and debugged once.</a:t>
            </a:r>
          </a:p>
          <a:p>
            <a:r>
              <a:rPr lang="en-US" dirty="0" smtClean="0"/>
              <a:t>This also reduces chances for errors in modification, if the code needs to be changed.</a:t>
            </a:r>
          </a:p>
          <a:p>
            <a:r>
              <a:rPr lang="en-US" dirty="0" smtClean="0"/>
              <a:t>Functions make the whole sketch smaller and more compact because sections of code are reused many times.</a:t>
            </a:r>
          </a:p>
          <a:p>
            <a:r>
              <a:rPr lang="en-US" dirty="0" smtClean="0"/>
              <a:t>They make it easier to reuse code in other programs by making it more modular, and as a nice side effect, using functions also often makes the code more readable.</a:t>
            </a:r>
          </a:p>
          <a:p>
            <a:pPr>
              <a:buNone/>
            </a:pPr>
            <a:endParaRPr lang="en-US" dirty="0" smtClean="0"/>
          </a:p>
        </p:txBody>
      </p:sp>
    </p:spTree>
    <p:extLst>
      <p:ext uri="{BB962C8B-B14F-4D97-AF65-F5344CB8AC3E}">
        <p14:creationId xmlns:p14="http://schemas.microsoft.com/office/powerpoint/2010/main" val="2180130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sz="quarter" idx="1"/>
          </p:nvPr>
        </p:nvSpPr>
        <p:spPr/>
        <p:txBody>
          <a:bodyPr>
            <a:normAutofit/>
          </a:bodyPr>
          <a:lstStyle/>
          <a:p>
            <a:pPr>
              <a:buNone/>
            </a:pPr>
            <a:endParaRPr lang="en-US" dirty="0" smtClean="0"/>
          </a:p>
        </p:txBody>
      </p:sp>
      <p:pic>
        <p:nvPicPr>
          <p:cNvPr id="55299" name="Picture 3"/>
          <p:cNvPicPr>
            <a:picLocks noChangeAspect="1" noChangeArrowheads="1"/>
          </p:cNvPicPr>
          <p:nvPr/>
        </p:nvPicPr>
        <p:blipFill>
          <a:blip r:embed="rId2" cstate="print"/>
          <a:srcRect/>
          <a:stretch>
            <a:fillRect/>
          </a:stretch>
        </p:blipFill>
        <p:spPr bwMode="auto">
          <a:xfrm>
            <a:off x="914400" y="1327642"/>
            <a:ext cx="6934200" cy="5338346"/>
          </a:xfrm>
          <a:prstGeom prst="rect">
            <a:avLst/>
          </a:prstGeom>
          <a:noFill/>
          <a:ln w="9525">
            <a:noFill/>
            <a:miter lim="800000"/>
            <a:headEnd/>
            <a:tailEnd/>
          </a:ln>
        </p:spPr>
      </p:pic>
      <p:pic>
        <p:nvPicPr>
          <p:cNvPr id="55298" name="Picture 2" descr="https://www.arduino.cc/en/uploads/Reference/FuncAnatomy.png"/>
          <p:cNvPicPr>
            <a:picLocks noChangeAspect="1" noChangeArrowheads="1"/>
          </p:cNvPicPr>
          <p:nvPr/>
        </p:nvPicPr>
        <p:blipFill>
          <a:blip r:embed="rId3" cstate="print"/>
          <a:srcRect/>
          <a:stretch>
            <a:fillRect/>
          </a:stretch>
        </p:blipFill>
        <p:spPr bwMode="auto">
          <a:xfrm>
            <a:off x="3886200" y="457200"/>
            <a:ext cx="4772025" cy="3177498"/>
          </a:xfrm>
          <a:prstGeom prst="rect">
            <a:avLst/>
          </a:prstGeom>
          <a:noFill/>
        </p:spPr>
      </p:pic>
    </p:spTree>
    <p:extLst>
      <p:ext uri="{BB962C8B-B14F-4D97-AF65-F5344CB8AC3E}">
        <p14:creationId xmlns:p14="http://schemas.microsoft.com/office/powerpoint/2010/main" val="1622537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eaLnBrk="1" hangingPunct="1">
              <a:defRPr/>
            </a:pPr>
            <a:r>
              <a:rPr lang="en-US" dirty="0" smtClean="0"/>
              <a:t>Project# </a:t>
            </a:r>
            <a:r>
              <a:rPr lang="en-US" dirty="0" smtClean="0"/>
              <a:t>4 – Fading using For Loop</a:t>
            </a:r>
            <a:endParaRPr lang="en-US" dirty="0"/>
          </a:p>
        </p:txBody>
      </p:sp>
      <p:sp>
        <p:nvSpPr>
          <p:cNvPr id="3" name="Content Placeholder 2"/>
          <p:cNvSpPr>
            <a:spLocks noGrp="1"/>
          </p:cNvSpPr>
          <p:nvPr>
            <p:ph idx="1"/>
          </p:nvPr>
        </p:nvSpPr>
        <p:spPr/>
        <p:txBody>
          <a:bodyPr/>
          <a:lstStyle/>
          <a:p>
            <a:pPr eaLnBrk="1" hangingPunct="1">
              <a:defRPr/>
            </a:pPr>
            <a:r>
              <a:rPr lang="en-US" b="1" dirty="0" smtClean="0"/>
              <a:t>Challenge </a:t>
            </a:r>
            <a:r>
              <a:rPr lang="en-US" b="1" dirty="0" smtClean="0"/>
              <a:t>4a </a:t>
            </a:r>
            <a:r>
              <a:rPr lang="en-US" dirty="0" smtClean="0"/>
              <a:t>– use a for loop instead to fade up and down the </a:t>
            </a:r>
            <a:r>
              <a:rPr lang="en-US" dirty="0" smtClean="0"/>
              <a:t>led</a:t>
            </a:r>
          </a:p>
          <a:p>
            <a:pPr marL="0" indent="0" eaLnBrk="1" hangingPunct="1">
              <a:buNone/>
              <a:defRPr/>
            </a:pPr>
            <a:endParaRPr lang="en-US" dirty="0"/>
          </a:p>
          <a:p>
            <a:pPr marL="0" indent="0" eaLnBrk="1" hangingPunct="1">
              <a:buNone/>
              <a:defRPr/>
            </a:pPr>
            <a:r>
              <a:rPr lang="en-US" dirty="0" smtClean="0"/>
              <a:t>There is more than one way to code this</a:t>
            </a:r>
            <a:endParaRPr lang="en-US" dirty="0" smtClean="0"/>
          </a:p>
          <a:p>
            <a:pPr>
              <a:defRPr/>
            </a:pPr>
            <a:endParaRPr lang="en-US" dirty="0"/>
          </a:p>
        </p:txBody>
      </p:sp>
    </p:spTree>
    <p:extLst>
      <p:ext uri="{BB962C8B-B14F-4D97-AF65-F5344CB8AC3E}">
        <p14:creationId xmlns:p14="http://schemas.microsoft.com/office/powerpoint/2010/main" val="37322525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Serial Communication</a:t>
            </a:r>
            <a:endParaRPr lang="en-US" dirty="0"/>
          </a:p>
        </p:txBody>
      </p:sp>
      <p:sp>
        <p:nvSpPr>
          <p:cNvPr id="3" name="Content Placeholder 2"/>
          <p:cNvSpPr>
            <a:spLocks noGrp="1"/>
          </p:cNvSpPr>
          <p:nvPr>
            <p:ph idx="1"/>
          </p:nvPr>
        </p:nvSpPr>
        <p:spPr/>
        <p:txBody>
          <a:bodyPr>
            <a:normAutofit/>
          </a:bodyPr>
          <a:lstStyle/>
          <a:p>
            <a:r>
              <a:rPr lang="en-US" dirty="0" smtClean="0"/>
              <a:t>Serial communication on pins TX/RX uses TTL logic levels (5V or 3.3V depending on the board). Don't connect these pins directly to an RS232 serial port; they operate at +/- 12V and can damage your </a:t>
            </a:r>
            <a:r>
              <a:rPr lang="en-US" dirty="0" err="1" smtClean="0"/>
              <a:t>Arduino</a:t>
            </a:r>
            <a:r>
              <a:rPr lang="en-US" dirty="0" smtClean="0"/>
              <a:t> board. </a:t>
            </a:r>
          </a:p>
          <a:p>
            <a:r>
              <a:rPr lang="en-US" dirty="0" smtClean="0"/>
              <a:t>Serial is used for communication between the </a:t>
            </a:r>
            <a:r>
              <a:rPr lang="en-US" dirty="0" err="1" smtClean="0"/>
              <a:t>Arduino</a:t>
            </a:r>
            <a:r>
              <a:rPr lang="en-US" dirty="0" smtClean="0"/>
              <a:t> board and a computer or other devices. All </a:t>
            </a:r>
            <a:r>
              <a:rPr lang="en-US" dirty="0" err="1" smtClean="0"/>
              <a:t>Arduino</a:t>
            </a:r>
            <a:r>
              <a:rPr lang="en-US" dirty="0" smtClean="0"/>
              <a:t> boards have at least one serial port (also known as a UART or USART): Serial. It communicates on digital pins 0 (RX) and 1 (TX) as well as with the computer via USB. Thus, if you use these functions, you cannot also use pins 0 and 1 for digital input or output.</a:t>
            </a:r>
          </a:p>
          <a:p>
            <a:pPr>
              <a:defRPr/>
            </a:pPr>
            <a:endParaRPr lang="en-US" dirty="0"/>
          </a:p>
        </p:txBody>
      </p:sp>
    </p:spTree>
    <p:extLst>
      <p:ext uri="{BB962C8B-B14F-4D97-AF65-F5344CB8AC3E}">
        <p14:creationId xmlns:p14="http://schemas.microsoft.com/office/powerpoint/2010/main" val="8119423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Serial Communication</a:t>
            </a:r>
            <a:endParaRPr lang="en-US" dirty="0"/>
          </a:p>
        </p:txBody>
      </p:sp>
      <p:sp>
        <p:nvSpPr>
          <p:cNvPr id="3" name="Content Placeholder 2"/>
          <p:cNvSpPr>
            <a:spLocks noGrp="1"/>
          </p:cNvSpPr>
          <p:nvPr>
            <p:ph idx="1"/>
          </p:nvPr>
        </p:nvSpPr>
        <p:spPr/>
        <p:txBody>
          <a:bodyPr>
            <a:normAutofit/>
          </a:bodyPr>
          <a:lstStyle/>
          <a:p>
            <a:r>
              <a:rPr lang="en-US" dirty="0" smtClean="0"/>
              <a:t>You can use the </a:t>
            </a:r>
            <a:r>
              <a:rPr lang="en-US" dirty="0" err="1" smtClean="0"/>
              <a:t>Arduino</a:t>
            </a:r>
            <a:r>
              <a:rPr lang="en-US" dirty="0" smtClean="0"/>
              <a:t> environment's built-in serial monitor to communicate with an </a:t>
            </a:r>
            <a:r>
              <a:rPr lang="en-US" dirty="0" err="1" smtClean="0"/>
              <a:t>Arduino</a:t>
            </a:r>
            <a:r>
              <a:rPr lang="en-US" dirty="0" smtClean="0"/>
              <a:t> board. Click the serial monitor button in the toolbar and select the same baud rate used in the call to begin().</a:t>
            </a:r>
          </a:p>
          <a:p>
            <a:endParaRPr lang="en-US" dirty="0"/>
          </a:p>
        </p:txBody>
      </p:sp>
    </p:spTree>
    <p:extLst>
      <p:ext uri="{BB962C8B-B14F-4D97-AF65-F5344CB8AC3E}">
        <p14:creationId xmlns:p14="http://schemas.microsoft.com/office/powerpoint/2010/main" val="215382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lnmh9ip6v2uc.cloudfront.net/images/products/1/1/0/2/1/11021-02a.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19263" y="903288"/>
            <a:ext cx="5857875" cy="5856287"/>
          </a:xfrm>
          <a:prstGeom prst="rect">
            <a:avLst/>
          </a:prstGeom>
          <a:noFill/>
          <a:ln w="9525">
            <a:noFill/>
            <a:miter lim="800000"/>
            <a:headEnd/>
            <a:tailEnd/>
          </a:ln>
        </p:spPr>
      </p:pic>
      <p:sp>
        <p:nvSpPr>
          <p:cNvPr id="10243" name="Left Brace 1"/>
          <p:cNvSpPr>
            <a:spLocks/>
          </p:cNvSpPr>
          <p:nvPr/>
        </p:nvSpPr>
        <p:spPr bwMode="auto">
          <a:xfrm>
            <a:off x="2362200" y="5022850"/>
            <a:ext cx="280988" cy="1143000"/>
          </a:xfrm>
          <a:prstGeom prst="leftBrace">
            <a:avLst>
              <a:gd name="adj1" fmla="val 8324"/>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10244" name="TextBox 2"/>
          <p:cNvSpPr txBox="1">
            <a:spLocks noChangeArrowheads="1"/>
          </p:cNvSpPr>
          <p:nvPr/>
        </p:nvSpPr>
        <p:spPr bwMode="auto">
          <a:xfrm>
            <a:off x="990600" y="5178425"/>
            <a:ext cx="1371600" cy="708025"/>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a:solidFill>
                  <a:schemeClr val="tx1"/>
                </a:solidFill>
              </a:rPr>
              <a:t>Analog INPUTS</a:t>
            </a:r>
          </a:p>
        </p:txBody>
      </p:sp>
      <p:sp>
        <p:nvSpPr>
          <p:cNvPr id="10245" name="Left Brace 7"/>
          <p:cNvSpPr>
            <a:spLocks/>
          </p:cNvSpPr>
          <p:nvPr/>
        </p:nvSpPr>
        <p:spPr bwMode="auto">
          <a:xfrm flipH="1">
            <a:off x="6553200" y="3575050"/>
            <a:ext cx="280988" cy="2551113"/>
          </a:xfrm>
          <a:prstGeom prst="leftBrace">
            <a:avLst>
              <a:gd name="adj1" fmla="val 8322"/>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10246" name="TextBox 8"/>
          <p:cNvSpPr txBox="1">
            <a:spLocks noChangeArrowheads="1"/>
          </p:cNvSpPr>
          <p:nvPr/>
        </p:nvSpPr>
        <p:spPr bwMode="auto">
          <a:xfrm>
            <a:off x="6934200" y="4564063"/>
            <a:ext cx="1828800" cy="585787"/>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a:solidFill>
                  <a:schemeClr val="tx1"/>
                </a:solidFill>
              </a:rPr>
              <a:t>Digital I\O</a:t>
            </a:r>
          </a:p>
          <a:p>
            <a:pPr algn="ctr" eaLnBrk="0" hangingPunct="0">
              <a:buClr>
                <a:srgbClr val="000000"/>
              </a:buClr>
              <a:buSzPct val="100000"/>
              <a:buFont typeface="Times New Roman" pitchFamily="18" charset="0"/>
              <a:buNone/>
            </a:pPr>
            <a:r>
              <a:rPr lang="en-US" sz="1200" b="1">
                <a:solidFill>
                  <a:schemeClr val="tx1"/>
                </a:solidFill>
              </a:rPr>
              <a:t>PWM(3, 5, 6, 9, 10, 11)</a:t>
            </a:r>
          </a:p>
        </p:txBody>
      </p:sp>
      <p:sp>
        <p:nvSpPr>
          <p:cNvPr id="10247" name="Left Brace 9"/>
          <p:cNvSpPr>
            <a:spLocks/>
          </p:cNvSpPr>
          <p:nvPr/>
        </p:nvSpPr>
        <p:spPr bwMode="auto">
          <a:xfrm rot="16200000" flipH="1">
            <a:off x="3169444" y="989807"/>
            <a:ext cx="280987" cy="501650"/>
          </a:xfrm>
          <a:prstGeom prst="leftBrace">
            <a:avLst>
              <a:gd name="adj1" fmla="val 8331"/>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10248" name="TextBox 10"/>
          <p:cNvSpPr txBox="1">
            <a:spLocks noChangeArrowheads="1"/>
          </p:cNvSpPr>
          <p:nvPr/>
        </p:nvSpPr>
        <p:spPr bwMode="auto">
          <a:xfrm>
            <a:off x="2308225" y="457200"/>
            <a:ext cx="1981200" cy="40005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a:solidFill>
                  <a:schemeClr val="tx1"/>
                </a:solidFill>
              </a:rPr>
              <a:t>PWR IN</a:t>
            </a:r>
            <a:endParaRPr lang="en-US" sz="1100" b="1">
              <a:solidFill>
                <a:schemeClr val="tx1"/>
              </a:solidFill>
            </a:endParaRPr>
          </a:p>
        </p:txBody>
      </p:sp>
      <p:sp>
        <p:nvSpPr>
          <p:cNvPr id="10249" name="TextBox 11"/>
          <p:cNvSpPr txBox="1">
            <a:spLocks noChangeArrowheads="1"/>
          </p:cNvSpPr>
          <p:nvPr/>
        </p:nvSpPr>
        <p:spPr bwMode="auto">
          <a:xfrm>
            <a:off x="3886200" y="457200"/>
            <a:ext cx="3048000" cy="708025"/>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a:solidFill>
                  <a:schemeClr val="tx1"/>
                </a:solidFill>
              </a:rPr>
              <a:t>USB </a:t>
            </a:r>
          </a:p>
          <a:p>
            <a:pPr algn="ctr" eaLnBrk="0" hangingPunct="0">
              <a:buClr>
                <a:srgbClr val="000000"/>
              </a:buClr>
              <a:buSzPct val="100000"/>
              <a:buFont typeface="Times New Roman" pitchFamily="18" charset="0"/>
              <a:buNone/>
            </a:pPr>
            <a:r>
              <a:rPr lang="en-US" sz="2000" b="1">
                <a:solidFill>
                  <a:schemeClr val="tx1"/>
                </a:solidFill>
              </a:rPr>
              <a:t>(to Computer)</a:t>
            </a:r>
            <a:endParaRPr lang="en-US" sz="1100" b="1">
              <a:solidFill>
                <a:schemeClr val="tx1"/>
              </a:solidFill>
            </a:endParaRPr>
          </a:p>
        </p:txBody>
      </p:sp>
      <p:sp>
        <p:nvSpPr>
          <p:cNvPr id="10250" name="Left Brace 12"/>
          <p:cNvSpPr>
            <a:spLocks/>
          </p:cNvSpPr>
          <p:nvPr/>
        </p:nvSpPr>
        <p:spPr bwMode="auto">
          <a:xfrm rot="16200000" flipH="1">
            <a:off x="5269706" y="989807"/>
            <a:ext cx="280987" cy="501650"/>
          </a:xfrm>
          <a:prstGeom prst="leftBrace">
            <a:avLst>
              <a:gd name="adj1" fmla="val 8331"/>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10251" name="Left Brace 13"/>
          <p:cNvSpPr>
            <a:spLocks/>
          </p:cNvSpPr>
          <p:nvPr/>
        </p:nvSpPr>
        <p:spPr bwMode="auto">
          <a:xfrm flipH="1">
            <a:off x="6553200" y="2917825"/>
            <a:ext cx="280988" cy="276225"/>
          </a:xfrm>
          <a:prstGeom prst="leftBrace">
            <a:avLst>
              <a:gd name="adj1" fmla="val 8333"/>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10252" name="TextBox 14"/>
          <p:cNvSpPr txBox="1">
            <a:spLocks noChangeArrowheads="1"/>
          </p:cNvSpPr>
          <p:nvPr/>
        </p:nvSpPr>
        <p:spPr bwMode="auto">
          <a:xfrm>
            <a:off x="6953250" y="2770188"/>
            <a:ext cx="1524000" cy="58420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a:solidFill>
                  <a:schemeClr val="tx1"/>
                </a:solidFill>
              </a:rPr>
              <a:t>SCL\SDA</a:t>
            </a:r>
          </a:p>
          <a:p>
            <a:pPr algn="ctr" eaLnBrk="0" hangingPunct="0">
              <a:buClr>
                <a:srgbClr val="000000"/>
              </a:buClr>
              <a:buSzPct val="100000"/>
              <a:buFont typeface="Times New Roman" pitchFamily="18" charset="0"/>
              <a:buNone/>
            </a:pPr>
            <a:r>
              <a:rPr lang="en-US" sz="1200" b="1">
                <a:solidFill>
                  <a:schemeClr val="tx1"/>
                </a:solidFill>
              </a:rPr>
              <a:t>(I2C Bus)</a:t>
            </a:r>
          </a:p>
        </p:txBody>
      </p:sp>
      <p:sp>
        <p:nvSpPr>
          <p:cNvPr id="10253" name="Left Brace 15"/>
          <p:cNvSpPr>
            <a:spLocks/>
          </p:cNvSpPr>
          <p:nvPr/>
        </p:nvSpPr>
        <p:spPr bwMode="auto">
          <a:xfrm>
            <a:off x="2362200" y="4000500"/>
            <a:ext cx="280988" cy="850900"/>
          </a:xfrm>
          <a:prstGeom prst="leftBrace">
            <a:avLst>
              <a:gd name="adj1" fmla="val 8342"/>
              <a:gd name="adj2" fmla="val 50000"/>
            </a:avLst>
          </a:prstGeom>
          <a:noFill/>
          <a:ln w="31750"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10254" name="TextBox 18"/>
          <p:cNvSpPr txBox="1">
            <a:spLocks noChangeArrowheads="1"/>
          </p:cNvSpPr>
          <p:nvPr/>
        </p:nvSpPr>
        <p:spPr bwMode="auto">
          <a:xfrm>
            <a:off x="990600" y="4071938"/>
            <a:ext cx="1371600" cy="58420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a:solidFill>
                  <a:schemeClr val="tx1"/>
                </a:solidFill>
              </a:rPr>
              <a:t>POWER </a:t>
            </a:r>
          </a:p>
          <a:p>
            <a:pPr algn="ctr" eaLnBrk="0" hangingPunct="0">
              <a:buClr>
                <a:srgbClr val="000000"/>
              </a:buClr>
              <a:buSzPct val="100000"/>
              <a:buFont typeface="Times New Roman" pitchFamily="18" charset="0"/>
              <a:buNone/>
            </a:pPr>
            <a:r>
              <a:rPr lang="en-US" sz="1200" b="1">
                <a:solidFill>
                  <a:schemeClr val="tx1"/>
                </a:solidFill>
              </a:rPr>
              <a:t>5V / 3.3V / GND</a:t>
            </a:r>
          </a:p>
        </p:txBody>
      </p:sp>
      <p:sp>
        <p:nvSpPr>
          <p:cNvPr id="10255" name="TextBox 19"/>
          <p:cNvSpPr txBox="1">
            <a:spLocks noChangeArrowheads="1"/>
          </p:cNvSpPr>
          <p:nvPr/>
        </p:nvSpPr>
        <p:spPr bwMode="auto">
          <a:xfrm>
            <a:off x="6858000" y="1368425"/>
            <a:ext cx="1524000" cy="40005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a:solidFill>
                  <a:schemeClr val="tx1"/>
                </a:solidFill>
              </a:rPr>
              <a:t>RESET</a:t>
            </a:r>
            <a:endParaRPr lang="en-US" sz="1200" b="1">
              <a:solidFill>
                <a:schemeClr val="tx1"/>
              </a:solidFill>
            </a:endParaRPr>
          </a:p>
        </p:txBody>
      </p:sp>
      <p:cxnSp>
        <p:nvCxnSpPr>
          <p:cNvPr id="6" name="Straight Arrow Connector 5"/>
          <p:cNvCxnSpPr/>
          <p:nvPr/>
        </p:nvCxnSpPr>
        <p:spPr bwMode="auto">
          <a:xfrm flipH="1">
            <a:off x="6500813" y="1565275"/>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Serial Communication</a:t>
            </a:r>
            <a:endParaRPr lang="en-US" dirty="0"/>
          </a:p>
        </p:txBody>
      </p:sp>
      <p:sp>
        <p:nvSpPr>
          <p:cNvPr id="3" name="Content Placeholder 2"/>
          <p:cNvSpPr>
            <a:spLocks noGrp="1"/>
          </p:cNvSpPr>
          <p:nvPr>
            <p:ph idx="1"/>
          </p:nvPr>
        </p:nvSpPr>
        <p:spPr/>
        <p:txBody>
          <a:bodyPr>
            <a:normAutofit/>
          </a:bodyPr>
          <a:lstStyle/>
          <a:p>
            <a:r>
              <a:rPr lang="en-US" dirty="0" smtClean="0"/>
              <a:t>Open the </a:t>
            </a:r>
            <a:r>
              <a:rPr lang="en-US" dirty="0" smtClean="0"/>
              <a:t>Basics &gt; Digital </a:t>
            </a:r>
            <a:r>
              <a:rPr lang="en-US" dirty="0" smtClean="0"/>
              <a:t>Read </a:t>
            </a:r>
            <a:r>
              <a:rPr lang="en-US" dirty="0" smtClean="0"/>
              <a:t>Serial example</a:t>
            </a:r>
            <a:endParaRPr lang="en-US" dirty="0" smtClean="0"/>
          </a:p>
          <a:p>
            <a:endParaRPr lang="en-US" dirty="0" smtClean="0"/>
          </a:p>
          <a:p>
            <a:r>
              <a:rPr lang="en-US" dirty="0" smtClean="0"/>
              <a:t>Connect a </a:t>
            </a:r>
            <a:r>
              <a:rPr lang="en-US" dirty="0" smtClean="0"/>
              <a:t>jumper wire </a:t>
            </a:r>
            <a:r>
              <a:rPr lang="en-US" dirty="0" smtClean="0"/>
              <a:t>to </a:t>
            </a:r>
            <a:r>
              <a:rPr lang="en-US" dirty="0" smtClean="0"/>
              <a:t>Pin </a:t>
            </a:r>
            <a:r>
              <a:rPr lang="en-US" dirty="0" smtClean="0"/>
              <a:t>2.  After starting the program, open the serial monitor and switch the other side of the jumper wire from the GND port to the 5V port.</a:t>
            </a:r>
          </a:p>
          <a:p>
            <a:endParaRPr lang="en-US" dirty="0"/>
          </a:p>
          <a:p>
            <a:r>
              <a:rPr lang="en-US" dirty="0" smtClean="0"/>
              <a:t>What do you notice when switching back and forth? </a:t>
            </a:r>
            <a:endParaRPr lang="en-US" dirty="0" smtClean="0"/>
          </a:p>
          <a:p>
            <a:endParaRPr lang="en-US" dirty="0"/>
          </a:p>
        </p:txBody>
      </p:sp>
    </p:spTree>
    <p:extLst>
      <p:ext uri="{BB962C8B-B14F-4D97-AF65-F5344CB8AC3E}">
        <p14:creationId xmlns:p14="http://schemas.microsoft.com/office/powerpoint/2010/main" val="31819344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Software Serial</a:t>
            </a:r>
            <a:endParaRPr lang="en-US" dirty="0"/>
          </a:p>
        </p:txBody>
      </p:sp>
      <p:sp>
        <p:nvSpPr>
          <p:cNvPr id="3" name="Content Placeholder 2"/>
          <p:cNvSpPr>
            <a:spLocks noGrp="1"/>
          </p:cNvSpPr>
          <p:nvPr>
            <p:ph idx="1"/>
          </p:nvPr>
        </p:nvSpPr>
        <p:spPr/>
        <p:txBody>
          <a:bodyPr>
            <a:normAutofit/>
          </a:bodyPr>
          <a:lstStyle/>
          <a:p>
            <a:r>
              <a:rPr lang="en-US" dirty="0" smtClean="0"/>
              <a:t>Allows for more serial ports</a:t>
            </a:r>
          </a:p>
        </p:txBody>
      </p:sp>
      <p:pic>
        <p:nvPicPr>
          <p:cNvPr id="67586" name="Picture 2"/>
          <p:cNvPicPr>
            <a:picLocks noChangeAspect="1" noChangeArrowheads="1"/>
          </p:cNvPicPr>
          <p:nvPr/>
        </p:nvPicPr>
        <p:blipFill>
          <a:blip r:embed="rId2" cstate="print"/>
          <a:srcRect/>
          <a:stretch>
            <a:fillRect/>
          </a:stretch>
        </p:blipFill>
        <p:spPr bwMode="auto">
          <a:xfrm>
            <a:off x="1066800" y="2133600"/>
            <a:ext cx="5867400" cy="4411448"/>
          </a:xfrm>
          <a:prstGeom prst="rect">
            <a:avLst/>
          </a:prstGeom>
          <a:noFill/>
          <a:ln w="9525">
            <a:noFill/>
            <a:miter lim="800000"/>
            <a:headEnd/>
            <a:tailEnd/>
          </a:ln>
        </p:spPr>
      </p:pic>
    </p:spTree>
    <p:extLst>
      <p:ext uri="{BB962C8B-B14F-4D97-AF65-F5344CB8AC3E}">
        <p14:creationId xmlns:p14="http://schemas.microsoft.com/office/powerpoint/2010/main" val="12240299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Project </a:t>
            </a:r>
            <a:r>
              <a:rPr lang="en-US" dirty="0" smtClean="0"/>
              <a:t>#5 </a:t>
            </a:r>
            <a:r>
              <a:rPr lang="en-US" dirty="0" smtClean="0"/>
              <a:t>– Nerd Texting</a:t>
            </a:r>
            <a:endParaRPr lang="en-US" dirty="0"/>
          </a:p>
        </p:txBody>
      </p:sp>
      <p:sp>
        <p:nvSpPr>
          <p:cNvPr id="3" name="Content Placeholder 2"/>
          <p:cNvSpPr>
            <a:spLocks noGrp="1"/>
          </p:cNvSpPr>
          <p:nvPr>
            <p:ph idx="1"/>
          </p:nvPr>
        </p:nvSpPr>
        <p:spPr>
          <a:xfrm>
            <a:off x="914400" y="1447800"/>
            <a:ext cx="7772400" cy="5181600"/>
          </a:xfrm>
        </p:spPr>
        <p:txBody>
          <a:bodyPr>
            <a:normAutofit lnSpcReduction="10000"/>
          </a:bodyPr>
          <a:lstStyle/>
          <a:p>
            <a:r>
              <a:rPr lang="en-US" dirty="0" smtClean="0"/>
              <a:t>Use </a:t>
            </a:r>
            <a:r>
              <a:rPr lang="en-US" dirty="0" smtClean="0"/>
              <a:t>Serial Communication to talk with your friend</a:t>
            </a:r>
          </a:p>
          <a:p>
            <a:endParaRPr lang="en-US" dirty="0" smtClean="0"/>
          </a:p>
          <a:p>
            <a:r>
              <a:rPr lang="en-US" dirty="0" smtClean="0"/>
              <a:t>Open </a:t>
            </a:r>
            <a:r>
              <a:rPr lang="en-US" dirty="0"/>
              <a:t>the </a:t>
            </a:r>
            <a:r>
              <a:rPr lang="en-US" dirty="0" err="1"/>
              <a:t>SoftwareSerial</a:t>
            </a:r>
            <a:r>
              <a:rPr lang="en-US" dirty="0"/>
              <a:t> &gt; </a:t>
            </a:r>
            <a:r>
              <a:rPr lang="en-US" dirty="0" err="1"/>
              <a:t>SoftwareSerialExample</a:t>
            </a:r>
            <a:r>
              <a:rPr lang="en-US" dirty="0"/>
              <a:t> program </a:t>
            </a:r>
          </a:p>
          <a:p>
            <a:endParaRPr lang="en-US" dirty="0" smtClean="0"/>
          </a:p>
          <a:p>
            <a:r>
              <a:rPr lang="en-US" dirty="0" smtClean="0"/>
              <a:t>Change Baud </a:t>
            </a:r>
            <a:r>
              <a:rPr lang="en-US" dirty="0" smtClean="0"/>
              <a:t>rate </a:t>
            </a:r>
            <a:r>
              <a:rPr lang="en-US" dirty="0" smtClean="0"/>
              <a:t>to 9600 for </a:t>
            </a:r>
            <a:r>
              <a:rPr lang="en-US" dirty="0" smtClean="0"/>
              <a:t>both Serial and Software Serial</a:t>
            </a:r>
          </a:p>
          <a:p>
            <a:endParaRPr lang="en-US" dirty="0" smtClean="0"/>
          </a:p>
          <a:p>
            <a:r>
              <a:rPr lang="en-US" dirty="0" smtClean="0"/>
              <a:t>Connect jumper wires to pins 10/11 (</a:t>
            </a:r>
            <a:r>
              <a:rPr lang="en-US" dirty="0" smtClean="0"/>
              <a:t>reverse for friend)</a:t>
            </a:r>
            <a:endParaRPr lang="en-US" dirty="0" smtClean="0"/>
          </a:p>
          <a:p>
            <a:endParaRPr lang="en-US" dirty="0" smtClean="0"/>
          </a:p>
          <a:p>
            <a:r>
              <a:rPr lang="en-US" dirty="0" smtClean="0"/>
              <a:t>In Serial Monitor, choose 9600 Baud and </a:t>
            </a:r>
            <a:r>
              <a:rPr lang="en-US" dirty="0" smtClean="0"/>
              <a:t>Newline</a:t>
            </a:r>
          </a:p>
          <a:p>
            <a:endParaRPr lang="en-US" dirty="0"/>
          </a:p>
          <a:p>
            <a:r>
              <a:rPr lang="en-US" dirty="0" smtClean="0"/>
              <a:t>Type messages in the input box and hit send </a:t>
            </a:r>
            <a:endParaRPr lang="en-US" dirty="0" smtClean="0"/>
          </a:p>
          <a:p>
            <a:pPr>
              <a:defRPr/>
            </a:pPr>
            <a:endParaRPr lang="en-US" dirty="0"/>
          </a:p>
        </p:txBody>
      </p:sp>
    </p:spTree>
    <p:extLst>
      <p:ext uri="{BB962C8B-B14F-4D97-AF65-F5344CB8AC3E}">
        <p14:creationId xmlns:p14="http://schemas.microsoft.com/office/powerpoint/2010/main" val="4292135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err="1" smtClean="0"/>
              <a:t>Piezo</a:t>
            </a:r>
            <a:r>
              <a:rPr lang="en-US" dirty="0" smtClean="0"/>
              <a:t> Buzzer and tone()</a:t>
            </a:r>
            <a:endParaRPr lang="en-US" dirty="0"/>
          </a:p>
        </p:txBody>
      </p:sp>
      <p:sp>
        <p:nvSpPr>
          <p:cNvPr id="3" name="Content Placeholder 2"/>
          <p:cNvSpPr>
            <a:spLocks noGrp="1"/>
          </p:cNvSpPr>
          <p:nvPr>
            <p:ph idx="1"/>
          </p:nvPr>
        </p:nvSpPr>
        <p:spPr/>
        <p:txBody>
          <a:bodyPr>
            <a:normAutofit/>
          </a:bodyPr>
          <a:lstStyle/>
          <a:p>
            <a:r>
              <a:rPr lang="en-US" dirty="0" smtClean="0"/>
              <a:t>Generates a square wave of the specified frequency (and 50% duty cycle) on a pin. A duration can be specified, otherwise the wave continues until a call to </a:t>
            </a:r>
            <a:r>
              <a:rPr lang="en-US" dirty="0" err="1" smtClean="0">
                <a:hlinkClick r:id="rId2"/>
              </a:rPr>
              <a:t>noTone</a:t>
            </a:r>
            <a:r>
              <a:rPr lang="en-US" dirty="0" smtClean="0"/>
              <a:t>(). The pin can be connected to a </a:t>
            </a:r>
            <a:r>
              <a:rPr lang="en-US" dirty="0" err="1" smtClean="0"/>
              <a:t>piezo</a:t>
            </a:r>
            <a:r>
              <a:rPr lang="en-US" dirty="0" smtClean="0"/>
              <a:t> buzzer or other speaker to play tones.</a:t>
            </a:r>
          </a:p>
          <a:p>
            <a:r>
              <a:rPr lang="en-US" dirty="0" smtClean="0"/>
              <a:t>Only one tone can be generated at a time. If a tone is already playing on a different pin, the call to tone() will have no effect. If the tone is playing on the same pin, the call will set its frequency.</a:t>
            </a:r>
          </a:p>
          <a:p>
            <a:r>
              <a:rPr lang="en-US" dirty="0" smtClean="0"/>
              <a:t>Use of the tone() function will interfere with PWM output on pins 3 and 11 (on boards other than the Mega).</a:t>
            </a:r>
          </a:p>
        </p:txBody>
      </p:sp>
    </p:spTree>
    <p:extLst>
      <p:ext uri="{BB962C8B-B14F-4D97-AF65-F5344CB8AC3E}">
        <p14:creationId xmlns:p14="http://schemas.microsoft.com/office/powerpoint/2010/main" val="7842863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Project </a:t>
            </a:r>
            <a:r>
              <a:rPr lang="en-US" dirty="0" smtClean="0"/>
              <a:t>#6 </a:t>
            </a:r>
            <a:r>
              <a:rPr lang="en-US" dirty="0" smtClean="0"/>
              <a:t>– </a:t>
            </a:r>
            <a:r>
              <a:rPr lang="en-US" dirty="0" smtClean="0"/>
              <a:t>Piezo Tone</a:t>
            </a:r>
            <a:endParaRPr lang="en-US" dirty="0"/>
          </a:p>
        </p:txBody>
      </p:sp>
      <p:sp>
        <p:nvSpPr>
          <p:cNvPr id="3" name="Content Placeholder 2"/>
          <p:cNvSpPr>
            <a:spLocks noGrp="1"/>
          </p:cNvSpPr>
          <p:nvPr>
            <p:ph idx="1"/>
          </p:nvPr>
        </p:nvSpPr>
        <p:spPr/>
        <p:txBody>
          <a:bodyPr>
            <a:normAutofit/>
          </a:bodyPr>
          <a:lstStyle/>
          <a:p>
            <a:r>
              <a:rPr lang="en-US" dirty="0" smtClean="0"/>
              <a:t>Challenge 6a – Hook up piezo buzzer to pin 8.  Make sure the longer lead is the pin going to 8.  The shorter one should go to GND.  Open the challenge 6a example and play around with it.</a:t>
            </a:r>
          </a:p>
          <a:p>
            <a:endParaRPr lang="en-US" dirty="0" smtClean="0"/>
          </a:p>
          <a:p>
            <a:r>
              <a:rPr lang="en-US" dirty="0"/>
              <a:t>Explore the different tone examples in the “digital” library </a:t>
            </a:r>
            <a:r>
              <a:rPr lang="en-US" dirty="0" smtClean="0"/>
              <a:t>examples</a:t>
            </a:r>
            <a:endParaRPr lang="en-US" dirty="0"/>
          </a:p>
        </p:txBody>
      </p:sp>
    </p:spTree>
    <p:extLst>
      <p:ext uri="{BB962C8B-B14F-4D97-AF65-F5344CB8AC3E}">
        <p14:creationId xmlns:p14="http://schemas.microsoft.com/office/powerpoint/2010/main" val="39980324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normAutofit/>
          </a:bodyPr>
          <a:lstStyle/>
          <a:p>
            <a:r>
              <a:rPr lang="en-US" b="1" dirty="0" smtClean="0"/>
              <a:t>Sensors</a:t>
            </a:r>
            <a:r>
              <a:rPr lang="en-US" dirty="0" smtClean="0"/>
              <a:t/>
            </a:r>
            <a:br>
              <a:rPr lang="en-US" dirty="0" smtClean="0"/>
            </a:br>
            <a:r>
              <a:rPr lang="en-US" dirty="0" smtClean="0"/>
              <a:t>how robots sense the environment</a:t>
            </a:r>
            <a:endParaRPr lang="en-US" sz="3000" dirty="0"/>
          </a:p>
        </p:txBody>
      </p:sp>
    </p:spTree>
    <p:extLst>
      <p:ext uri="{BB962C8B-B14F-4D97-AF65-F5344CB8AC3E}">
        <p14:creationId xmlns:p14="http://schemas.microsoft.com/office/powerpoint/2010/main" val="159259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p:txBody>
          <a:bodyPr/>
          <a:lstStyle/>
          <a:p>
            <a:r>
              <a:rPr lang="en-US" dirty="0" smtClean="0"/>
              <a:t>What </a:t>
            </a:r>
            <a:r>
              <a:rPr lang="en-US" dirty="0" smtClean="0"/>
              <a:t>are sensors and why do we need them</a:t>
            </a:r>
          </a:p>
          <a:p>
            <a:r>
              <a:rPr lang="en-US" dirty="0" smtClean="0"/>
              <a:t>Tilt Sensor</a:t>
            </a:r>
          </a:p>
          <a:p>
            <a:r>
              <a:rPr lang="en-US" dirty="0" smtClean="0"/>
              <a:t>Light Sensor</a:t>
            </a:r>
          </a:p>
          <a:p>
            <a:r>
              <a:rPr lang="en-US" dirty="0" smtClean="0"/>
              <a:t>Ultrasonic </a:t>
            </a:r>
            <a:r>
              <a:rPr lang="en-US" dirty="0" smtClean="0"/>
              <a:t>Distance </a:t>
            </a:r>
            <a:r>
              <a:rPr lang="en-US" dirty="0" smtClean="0"/>
              <a:t>(Ping) Sensor </a:t>
            </a:r>
            <a:endParaRPr lang="en-US" dirty="0" smtClean="0"/>
          </a:p>
          <a:p>
            <a:endParaRPr lang="en-US" dirty="0"/>
          </a:p>
        </p:txBody>
      </p:sp>
    </p:spTree>
    <p:extLst>
      <p:ext uri="{BB962C8B-B14F-4D97-AF65-F5344CB8AC3E}">
        <p14:creationId xmlns:p14="http://schemas.microsoft.com/office/powerpoint/2010/main" val="38622836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ctr" eaLnBrk="1" hangingPunct="1">
              <a:defRPr/>
            </a:pPr>
            <a:r>
              <a:rPr lang="en-US" sz="6000" b="1" dirty="0" smtClean="0"/>
              <a:t>Sensors</a:t>
            </a:r>
            <a:endParaRPr lang="en-US" sz="6000" b="1" dirty="0"/>
          </a:p>
        </p:txBody>
      </p:sp>
      <p:pic>
        <p:nvPicPr>
          <p:cNvPr id="5" name="Picture 4" descr="need-more-input-s-w800-h494-q100-m1470428311.jpg"/>
          <p:cNvPicPr>
            <a:picLocks noChangeAspect="1"/>
          </p:cNvPicPr>
          <p:nvPr/>
        </p:nvPicPr>
        <p:blipFill>
          <a:blip r:embed="rId2" cstate="print"/>
          <a:stretch>
            <a:fillRect/>
          </a:stretch>
        </p:blipFill>
        <p:spPr>
          <a:xfrm>
            <a:off x="762000" y="1676400"/>
            <a:ext cx="7620000" cy="4705350"/>
          </a:xfrm>
          <a:prstGeom prst="rect">
            <a:avLst/>
          </a:prstGeom>
        </p:spPr>
      </p:pic>
    </p:spTree>
    <p:extLst>
      <p:ext uri="{BB962C8B-B14F-4D97-AF65-F5344CB8AC3E}">
        <p14:creationId xmlns:p14="http://schemas.microsoft.com/office/powerpoint/2010/main" val="2333517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381000"/>
            <a:ext cx="7772400" cy="1676400"/>
          </a:xfrm>
        </p:spPr>
        <p:txBody>
          <a:bodyPr>
            <a:normAutofit/>
          </a:bodyPr>
          <a:lstStyle/>
          <a:p>
            <a:r>
              <a:rPr lang="en-US" dirty="0" smtClean="0"/>
              <a:t>A sensor is a device that detects and responds to some type of input from the physical environment. The specific input could be light, heat, motion, moisture, pressure, or any one of a great number of other environmental phenomena.</a:t>
            </a:r>
          </a:p>
        </p:txBody>
      </p:sp>
      <p:pic>
        <p:nvPicPr>
          <p:cNvPr id="4" name="Picture 3" descr="1257800-4.jpg"/>
          <p:cNvPicPr>
            <a:picLocks noChangeAspect="1"/>
          </p:cNvPicPr>
          <p:nvPr/>
        </p:nvPicPr>
        <p:blipFill>
          <a:blip r:embed="rId2" cstate="print"/>
          <a:srcRect l="15000" t="7692" r="7500" b="13846"/>
          <a:stretch>
            <a:fillRect/>
          </a:stretch>
        </p:blipFill>
        <p:spPr>
          <a:xfrm>
            <a:off x="457200" y="2209800"/>
            <a:ext cx="8117541" cy="4451555"/>
          </a:xfrm>
          <a:prstGeom prst="rect">
            <a:avLst/>
          </a:prstGeom>
        </p:spPr>
      </p:pic>
    </p:spTree>
    <p:extLst>
      <p:ext uri="{BB962C8B-B14F-4D97-AF65-F5344CB8AC3E}">
        <p14:creationId xmlns:p14="http://schemas.microsoft.com/office/powerpoint/2010/main" val="30668325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Tilt Sensor</a:t>
            </a:r>
            <a:endParaRPr lang="en-US" dirty="0"/>
          </a:p>
        </p:txBody>
      </p:sp>
      <p:pic>
        <p:nvPicPr>
          <p:cNvPr id="6" name="Picture 5" descr="force___flex_tiltcutaway.jpg"/>
          <p:cNvPicPr>
            <a:picLocks noChangeAspect="1"/>
          </p:cNvPicPr>
          <p:nvPr/>
        </p:nvPicPr>
        <p:blipFill>
          <a:blip r:embed="rId2" cstate="print"/>
          <a:stretch>
            <a:fillRect/>
          </a:stretch>
        </p:blipFill>
        <p:spPr>
          <a:xfrm>
            <a:off x="990600" y="1019252"/>
            <a:ext cx="7620000" cy="5730240"/>
          </a:xfrm>
          <a:prstGeom prst="rect">
            <a:avLst/>
          </a:prstGeom>
        </p:spPr>
      </p:pic>
    </p:spTree>
    <p:extLst>
      <p:ext uri="{BB962C8B-B14F-4D97-AF65-F5344CB8AC3E}">
        <p14:creationId xmlns:p14="http://schemas.microsoft.com/office/powerpoint/2010/main" val="28578964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Arduino for Space Apps?  </a:t>
            </a:r>
            <a:endParaRPr lang="en-US" dirty="0"/>
          </a:p>
        </p:txBody>
      </p:sp>
      <p:sp>
        <p:nvSpPr>
          <p:cNvPr id="3" name="Content Placeholder 2"/>
          <p:cNvSpPr>
            <a:spLocks noGrp="1"/>
          </p:cNvSpPr>
          <p:nvPr>
            <p:ph sz="quarter" idx="1"/>
          </p:nvPr>
        </p:nvSpPr>
        <p:spPr>
          <a:xfrm>
            <a:off x="914400" y="1600200"/>
            <a:ext cx="7772400" cy="4419600"/>
          </a:xfrm>
        </p:spPr>
        <p:txBody>
          <a:bodyPr>
            <a:normAutofit fontScale="92500" lnSpcReduction="10000"/>
          </a:bodyPr>
          <a:lstStyle/>
          <a:p>
            <a:r>
              <a:rPr lang="en-US" dirty="0"/>
              <a:t>You’ll become a better </a:t>
            </a:r>
            <a:r>
              <a:rPr lang="en-US" dirty="0" smtClean="0"/>
              <a:t>programmer</a:t>
            </a:r>
          </a:p>
          <a:p>
            <a:r>
              <a:rPr lang="en-US" dirty="0" smtClean="0"/>
              <a:t>You’ll learn a lot about electronics</a:t>
            </a:r>
          </a:p>
          <a:p>
            <a:r>
              <a:rPr lang="en-US" dirty="0" smtClean="0"/>
              <a:t>Software + Hardware is cooler than Software</a:t>
            </a:r>
          </a:p>
          <a:p>
            <a:r>
              <a:rPr lang="en-US" dirty="0" smtClean="0"/>
              <a:t>After Space Apps, make cool projects!</a:t>
            </a:r>
          </a:p>
          <a:p>
            <a:r>
              <a:rPr lang="en-US" dirty="0"/>
              <a:t>Global Awards</a:t>
            </a:r>
            <a:r>
              <a:rPr lang="en-US" dirty="0" smtClean="0"/>
              <a:t>: </a:t>
            </a:r>
          </a:p>
          <a:p>
            <a:pPr marL="548640" lvl="2" indent="0">
              <a:buNone/>
            </a:pPr>
            <a:r>
              <a:rPr lang="en-US" dirty="0" smtClean="0"/>
              <a:t>Best Use of Data</a:t>
            </a:r>
          </a:p>
          <a:p>
            <a:pPr marL="548640" lvl="2" indent="0">
              <a:buNone/>
            </a:pPr>
            <a:r>
              <a:rPr lang="en-US" dirty="0" smtClean="0"/>
              <a:t>Best </a:t>
            </a:r>
            <a:r>
              <a:rPr lang="en-US" dirty="0"/>
              <a:t>Use of Hardware</a:t>
            </a:r>
          </a:p>
          <a:p>
            <a:pPr marL="548640" lvl="2" indent="0">
              <a:buNone/>
            </a:pPr>
            <a:r>
              <a:rPr lang="en-US" dirty="0"/>
              <a:t>Best Mission Concept*</a:t>
            </a:r>
          </a:p>
          <a:p>
            <a:pPr marL="548640" lvl="2" indent="0">
              <a:buNone/>
            </a:pPr>
            <a:r>
              <a:rPr lang="en-US" dirty="0"/>
              <a:t>Galactic Impact</a:t>
            </a:r>
          </a:p>
          <a:p>
            <a:pPr marL="548640" lvl="2" indent="0">
              <a:buNone/>
            </a:pPr>
            <a:r>
              <a:rPr lang="en-US" dirty="0"/>
              <a:t>Most Inspirational</a:t>
            </a:r>
          </a:p>
          <a:p>
            <a:endParaRPr lang="en-US" dirty="0"/>
          </a:p>
          <a:p>
            <a:pPr marL="0" indent="0">
              <a:buNone/>
            </a:pPr>
            <a:r>
              <a:rPr lang="en-US" sz="1400" dirty="0" smtClean="0"/>
              <a:t>* proven</a:t>
            </a:r>
            <a:endParaRPr lang="en-US" dirty="0" smtClean="0"/>
          </a:p>
          <a:p>
            <a:endParaRPr lang="en-US" dirty="0" smtClean="0"/>
          </a:p>
          <a:p>
            <a:endParaRPr lang="en-US" dirty="0"/>
          </a:p>
        </p:txBody>
      </p:sp>
    </p:spTree>
    <p:extLst>
      <p:ext uri="{BB962C8B-B14F-4D97-AF65-F5344CB8AC3E}">
        <p14:creationId xmlns:p14="http://schemas.microsoft.com/office/powerpoint/2010/main" val="42364200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Tilt Sensor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Tilt sensors allow you to detect orientation or inclination. They are small, inexpensive, low-power and easy-to-use. If used properly, they will not wear out. Their simplicity makes them popular for toys, gadgets and appliances. Sometimes they are referred to as "mercury switches", "tilt switches" or "rolling ball sensors" for obvious reasons.</a:t>
            </a:r>
          </a:p>
          <a:p>
            <a:endParaRPr lang="en-US" dirty="0" smtClean="0"/>
          </a:p>
          <a:p>
            <a:r>
              <a:rPr lang="en-US" dirty="0" smtClean="0"/>
              <a:t>They are usually made by a cavity of some sort (cylindrical is popular, although not always) and a conductive free mass inside, such as a blob of mercury or rolling ball. One end of the cavity has two conductive elements (poles). When the sensor is oriented so that that end is downwards, the mass rolls onto the poles and shorts them, acting as a switch throw.</a:t>
            </a:r>
          </a:p>
          <a:p>
            <a:endParaRPr lang="en-US" dirty="0" smtClean="0"/>
          </a:p>
        </p:txBody>
      </p:sp>
    </p:spTree>
    <p:extLst>
      <p:ext uri="{BB962C8B-B14F-4D97-AF65-F5344CB8AC3E}">
        <p14:creationId xmlns:p14="http://schemas.microsoft.com/office/powerpoint/2010/main" val="32870878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Testing a Tilt Sensor</a:t>
            </a:r>
            <a:endParaRPr lang="en-US" dirty="0"/>
          </a:p>
        </p:txBody>
      </p:sp>
      <p:pic>
        <p:nvPicPr>
          <p:cNvPr id="5" name="Content Placeholder 4" descr="force___flex_tiltcont1.jpg"/>
          <p:cNvPicPr>
            <a:picLocks noGrp="1" noChangeAspect="1"/>
          </p:cNvPicPr>
          <p:nvPr>
            <p:ph sz="quarter" idx="1"/>
          </p:nvPr>
        </p:nvPicPr>
        <p:blipFill>
          <a:blip r:embed="rId2" cstate="print"/>
          <a:stretch>
            <a:fillRect/>
          </a:stretch>
        </p:blipFill>
        <p:spPr>
          <a:xfrm>
            <a:off x="838200" y="1085850"/>
            <a:ext cx="7391400" cy="5543550"/>
          </a:xfrm>
        </p:spPr>
      </p:pic>
    </p:spTree>
    <p:extLst>
      <p:ext uri="{BB962C8B-B14F-4D97-AF65-F5344CB8AC3E}">
        <p14:creationId xmlns:p14="http://schemas.microsoft.com/office/powerpoint/2010/main" val="42923165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Tilt Sensor – </a:t>
            </a:r>
            <a:r>
              <a:rPr lang="en-US" dirty="0" err="1" smtClean="0"/>
              <a:t>TiltSwitchLED</a:t>
            </a:r>
            <a:r>
              <a:rPr lang="en-US" dirty="0" smtClean="0"/>
              <a:t> Code</a:t>
            </a:r>
            <a:endParaRPr lang="en-US" dirty="0"/>
          </a:p>
        </p:txBody>
      </p:sp>
      <p:pic>
        <p:nvPicPr>
          <p:cNvPr id="5" name="Picture 4" descr="force___flex_tiltLEDlayout.gif"/>
          <p:cNvPicPr>
            <a:picLocks noChangeAspect="1"/>
          </p:cNvPicPr>
          <p:nvPr/>
        </p:nvPicPr>
        <p:blipFill>
          <a:blip r:embed="rId2" cstate="print"/>
          <a:srcRect l="32815"/>
          <a:stretch>
            <a:fillRect/>
          </a:stretch>
        </p:blipFill>
        <p:spPr>
          <a:xfrm>
            <a:off x="4648200" y="1066800"/>
            <a:ext cx="4056274" cy="3505200"/>
          </a:xfrm>
          <a:prstGeom prst="rect">
            <a:avLst/>
          </a:prstGeom>
        </p:spPr>
      </p:pic>
      <p:pic>
        <p:nvPicPr>
          <p:cNvPr id="6" name="Picture 5" descr="force___flex_tiltLEDschem.gif"/>
          <p:cNvPicPr>
            <a:picLocks noChangeAspect="1"/>
          </p:cNvPicPr>
          <p:nvPr/>
        </p:nvPicPr>
        <p:blipFill>
          <a:blip r:embed="rId3" cstate="print"/>
          <a:stretch>
            <a:fillRect/>
          </a:stretch>
        </p:blipFill>
        <p:spPr>
          <a:xfrm>
            <a:off x="3886200" y="4267200"/>
            <a:ext cx="4667250" cy="2343150"/>
          </a:xfrm>
          <a:prstGeom prst="rect">
            <a:avLst/>
          </a:prstGeom>
        </p:spPr>
      </p:pic>
      <p:pic>
        <p:nvPicPr>
          <p:cNvPr id="7" name="Picture 6" descr="force___flex_tiltarduinolay.gif"/>
          <p:cNvPicPr>
            <a:picLocks noChangeAspect="1"/>
          </p:cNvPicPr>
          <p:nvPr/>
        </p:nvPicPr>
        <p:blipFill>
          <a:blip r:embed="rId4" cstate="print"/>
          <a:srcRect r="28255"/>
          <a:stretch>
            <a:fillRect/>
          </a:stretch>
        </p:blipFill>
        <p:spPr>
          <a:xfrm>
            <a:off x="0" y="838200"/>
            <a:ext cx="4572000" cy="3581400"/>
          </a:xfrm>
          <a:prstGeom prst="rect">
            <a:avLst/>
          </a:prstGeom>
        </p:spPr>
      </p:pic>
    </p:spTree>
    <p:extLst>
      <p:ext uri="{BB962C8B-B14F-4D97-AF65-F5344CB8AC3E}">
        <p14:creationId xmlns:p14="http://schemas.microsoft.com/office/powerpoint/2010/main" val="32437126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Project </a:t>
            </a:r>
            <a:r>
              <a:rPr lang="en-US" dirty="0" smtClean="0"/>
              <a:t>#7 </a:t>
            </a:r>
            <a:r>
              <a:rPr lang="en-US" dirty="0" smtClean="0"/>
              <a:t>– </a:t>
            </a:r>
            <a:r>
              <a:rPr lang="en-US" dirty="0" smtClean="0"/>
              <a:t>Tilt Switch and LED</a:t>
            </a:r>
            <a:endParaRPr lang="en-US" dirty="0"/>
          </a:p>
        </p:txBody>
      </p:sp>
      <p:sp>
        <p:nvSpPr>
          <p:cNvPr id="3" name="Content Placeholder 2"/>
          <p:cNvSpPr>
            <a:spLocks noGrp="1"/>
          </p:cNvSpPr>
          <p:nvPr>
            <p:ph idx="1"/>
          </p:nvPr>
        </p:nvSpPr>
        <p:spPr/>
        <p:txBody>
          <a:bodyPr>
            <a:normAutofit/>
          </a:bodyPr>
          <a:lstStyle/>
          <a:p>
            <a:r>
              <a:rPr lang="en-US" dirty="0" smtClean="0"/>
              <a:t>Challenge 7a – Use a 10 </a:t>
            </a:r>
            <a:r>
              <a:rPr lang="en-US" dirty="0" err="1" smtClean="0"/>
              <a:t>kO</a:t>
            </a:r>
            <a:r>
              <a:rPr lang="en-US" dirty="0" err="1" smtClean="0"/>
              <a:t>hm</a:t>
            </a:r>
            <a:r>
              <a:rPr lang="en-US" dirty="0" smtClean="0"/>
              <a:t> resistor to create a “pull-up resistor.”  Run a jumper wire from pin 2 to tilt switch, and place the resistor in the circuit going to the 5V rail.  </a:t>
            </a:r>
            <a:r>
              <a:rPr lang="en-US" dirty="0" smtClean="0"/>
              <a:t>Connect another jumper wire from the other Tilt Switch pin to the GND rail on the breadboard.</a:t>
            </a:r>
          </a:p>
          <a:p>
            <a:endParaRPr lang="en-US" dirty="0"/>
          </a:p>
          <a:p>
            <a:r>
              <a:rPr lang="en-US" dirty="0" smtClean="0"/>
              <a:t>Open the example, upload code, and play with the circuit.  LED should turn off when tipped upside down.</a:t>
            </a:r>
            <a:endParaRPr lang="en-US" dirty="0" smtClean="0"/>
          </a:p>
        </p:txBody>
      </p:sp>
    </p:spTree>
    <p:extLst>
      <p:ext uri="{BB962C8B-B14F-4D97-AF65-F5344CB8AC3E}">
        <p14:creationId xmlns:p14="http://schemas.microsoft.com/office/powerpoint/2010/main" val="20710414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Light Sensor / Photocell</a:t>
            </a:r>
          </a:p>
        </p:txBody>
      </p:sp>
      <p:pic>
        <p:nvPicPr>
          <p:cNvPr id="5" name="Content Placeholder 4" descr="light_photocell.jpg"/>
          <p:cNvPicPr>
            <a:picLocks noGrp="1" noChangeAspect="1"/>
          </p:cNvPicPr>
          <p:nvPr>
            <p:ph sz="quarter" idx="1"/>
          </p:nvPr>
        </p:nvPicPr>
        <p:blipFill>
          <a:blip r:embed="rId2" cstate="print"/>
          <a:stretch>
            <a:fillRect/>
          </a:stretch>
        </p:blipFill>
        <p:spPr>
          <a:xfrm>
            <a:off x="1752600" y="1447800"/>
            <a:ext cx="6096000" cy="4572000"/>
          </a:xfrm>
        </p:spPr>
      </p:pic>
    </p:spTree>
    <p:extLst>
      <p:ext uri="{BB962C8B-B14F-4D97-AF65-F5344CB8AC3E}">
        <p14:creationId xmlns:p14="http://schemas.microsoft.com/office/powerpoint/2010/main" val="35876396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04800"/>
            <a:ext cx="7772400" cy="6629400"/>
          </a:xfrm>
        </p:spPr>
        <p:txBody>
          <a:bodyPr>
            <a:normAutofit lnSpcReduction="10000"/>
          </a:bodyPr>
          <a:lstStyle/>
          <a:p>
            <a:r>
              <a:rPr lang="en-US" dirty="0" smtClean="0"/>
              <a:t>Photocells are sensors that allow you to detect light. They are small, inexpensive, low-power, easy to use and don't wear out. For that reason they often appear in toys, gadgets and appliances. They are often referred to as </a:t>
            </a:r>
            <a:r>
              <a:rPr lang="en-US" dirty="0" err="1" smtClean="0"/>
              <a:t>CdS</a:t>
            </a:r>
            <a:r>
              <a:rPr lang="en-US" dirty="0" smtClean="0"/>
              <a:t> cells (they are made of Cadmium-Sulfide), light-dependent resistors (LDR), and </a:t>
            </a:r>
            <a:r>
              <a:rPr lang="en-US" dirty="0" err="1" smtClean="0"/>
              <a:t>photoresistors</a:t>
            </a:r>
            <a:r>
              <a:rPr lang="en-US" dirty="0" smtClean="0"/>
              <a:t>.</a:t>
            </a:r>
          </a:p>
          <a:p>
            <a:endParaRPr lang="en-US" dirty="0" smtClean="0"/>
          </a:p>
          <a:p>
            <a:r>
              <a:rPr lang="en-US" dirty="0" smtClean="0"/>
              <a:t>Photocells are basically a resistor that changes its resistive value (in ohms Ω) depending on how much light is shining onto the squiggly face. They are very low cost, easy to get in many sizes and specifications, but are very inaccurate. Each photocell sensor will act a little differently than the other, even if they are from the same batch. The variations can be really large, 50% or higher! For this reason, they shouldn't be used to try to determine precise light levels in </a:t>
            </a:r>
            <a:r>
              <a:rPr lang="en-US" dirty="0" err="1" smtClean="0"/>
              <a:t>lux</a:t>
            </a:r>
            <a:r>
              <a:rPr lang="en-US" dirty="0" smtClean="0"/>
              <a:t> or </a:t>
            </a:r>
            <a:r>
              <a:rPr lang="en-US" dirty="0" err="1" smtClean="0"/>
              <a:t>millicandela</a:t>
            </a:r>
            <a:r>
              <a:rPr lang="en-US" dirty="0" smtClean="0"/>
              <a:t>. Instead, you can expect to only be able to determine basic light changes.</a:t>
            </a:r>
          </a:p>
        </p:txBody>
      </p:sp>
    </p:spTree>
    <p:extLst>
      <p:ext uri="{BB962C8B-B14F-4D97-AF65-F5344CB8AC3E}">
        <p14:creationId xmlns:p14="http://schemas.microsoft.com/office/powerpoint/2010/main" val="687991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Light Sensor</a:t>
            </a:r>
          </a:p>
        </p:txBody>
      </p:sp>
      <p:pic>
        <p:nvPicPr>
          <p:cNvPr id="5" name="Content Placeholder 4" descr="light_photocell-diagram.png"/>
          <p:cNvPicPr>
            <a:picLocks noGrp="1" noChangeAspect="1"/>
          </p:cNvPicPr>
          <p:nvPr>
            <p:ph sz="quarter" idx="1"/>
          </p:nvPr>
        </p:nvPicPr>
        <p:blipFill>
          <a:blip r:embed="rId2" cstate="print"/>
          <a:stretch>
            <a:fillRect/>
          </a:stretch>
        </p:blipFill>
        <p:spPr>
          <a:xfrm>
            <a:off x="533400" y="1143000"/>
            <a:ext cx="8115300" cy="5410200"/>
          </a:xfrm>
        </p:spPr>
      </p:pic>
    </p:spTree>
    <p:extLst>
      <p:ext uri="{BB962C8B-B14F-4D97-AF65-F5344CB8AC3E}">
        <p14:creationId xmlns:p14="http://schemas.microsoft.com/office/powerpoint/2010/main" val="25462731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Testing a Light Sensor</a:t>
            </a:r>
          </a:p>
        </p:txBody>
      </p:sp>
      <p:pic>
        <p:nvPicPr>
          <p:cNvPr id="5" name="Content Placeholder 4" descr="light_cdslitmm.jpg"/>
          <p:cNvPicPr>
            <a:picLocks noGrp="1" noChangeAspect="1"/>
          </p:cNvPicPr>
          <p:nvPr>
            <p:ph sz="quarter" idx="1"/>
          </p:nvPr>
        </p:nvPicPr>
        <p:blipFill>
          <a:blip r:embed="rId2" cstate="print"/>
          <a:stretch>
            <a:fillRect/>
          </a:stretch>
        </p:blipFill>
        <p:spPr>
          <a:xfrm>
            <a:off x="1066800" y="1066800"/>
            <a:ext cx="7315200" cy="5486400"/>
          </a:xfrm>
        </p:spPr>
      </p:pic>
    </p:spTree>
    <p:extLst>
      <p:ext uri="{BB962C8B-B14F-4D97-AF65-F5344CB8AC3E}">
        <p14:creationId xmlns:p14="http://schemas.microsoft.com/office/powerpoint/2010/main" val="21628957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err="1" smtClean="0"/>
              <a:t>LightSensor</a:t>
            </a:r>
            <a:r>
              <a:rPr lang="en-US" dirty="0" smtClean="0"/>
              <a:t> Code</a:t>
            </a:r>
          </a:p>
        </p:txBody>
      </p:sp>
      <p:pic>
        <p:nvPicPr>
          <p:cNvPr id="8" name="Picture 7" descr="light_cdslitetestdiag.gif"/>
          <p:cNvPicPr>
            <a:picLocks noChangeAspect="1"/>
          </p:cNvPicPr>
          <p:nvPr/>
        </p:nvPicPr>
        <p:blipFill>
          <a:blip r:embed="rId2" cstate="print"/>
          <a:srcRect l="3753" b="5773"/>
          <a:stretch>
            <a:fillRect/>
          </a:stretch>
        </p:blipFill>
        <p:spPr>
          <a:xfrm>
            <a:off x="304799" y="1447800"/>
            <a:ext cx="8311958" cy="5105400"/>
          </a:xfrm>
          <a:prstGeom prst="rect">
            <a:avLst/>
          </a:prstGeom>
        </p:spPr>
      </p:pic>
      <p:pic>
        <p:nvPicPr>
          <p:cNvPr id="9" name="Picture 8" descr="light_cdsliteschem.gif"/>
          <p:cNvPicPr>
            <a:picLocks noChangeAspect="1"/>
          </p:cNvPicPr>
          <p:nvPr/>
        </p:nvPicPr>
        <p:blipFill>
          <a:blip r:embed="rId3" cstate="print"/>
          <a:stretch>
            <a:fillRect/>
          </a:stretch>
        </p:blipFill>
        <p:spPr>
          <a:xfrm>
            <a:off x="6576626" y="304801"/>
            <a:ext cx="2319724" cy="2895600"/>
          </a:xfrm>
          <a:prstGeom prst="rect">
            <a:avLst/>
          </a:prstGeom>
        </p:spPr>
      </p:pic>
    </p:spTree>
    <p:extLst>
      <p:ext uri="{BB962C8B-B14F-4D97-AF65-F5344CB8AC3E}">
        <p14:creationId xmlns:p14="http://schemas.microsoft.com/office/powerpoint/2010/main" val="40165818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Project </a:t>
            </a:r>
            <a:r>
              <a:rPr lang="en-US" dirty="0" smtClean="0"/>
              <a:t>#8 </a:t>
            </a:r>
            <a:r>
              <a:rPr lang="en-US" dirty="0" smtClean="0"/>
              <a:t>– </a:t>
            </a:r>
            <a:r>
              <a:rPr lang="en-US" dirty="0" smtClean="0"/>
              <a:t>Light Sensor and LED</a:t>
            </a:r>
            <a:endParaRPr lang="en-US" dirty="0"/>
          </a:p>
        </p:txBody>
      </p:sp>
      <p:sp>
        <p:nvSpPr>
          <p:cNvPr id="3" name="Content Placeholder 2"/>
          <p:cNvSpPr>
            <a:spLocks noGrp="1"/>
          </p:cNvSpPr>
          <p:nvPr>
            <p:ph idx="1"/>
          </p:nvPr>
        </p:nvSpPr>
        <p:spPr/>
        <p:txBody>
          <a:bodyPr>
            <a:normAutofit lnSpcReduction="10000"/>
          </a:bodyPr>
          <a:lstStyle/>
          <a:p>
            <a:r>
              <a:rPr lang="en-US" dirty="0" smtClean="0"/>
              <a:t>Challenge 8a – Use a 10 </a:t>
            </a:r>
            <a:r>
              <a:rPr lang="en-US" dirty="0" err="1" smtClean="0"/>
              <a:t>kO</a:t>
            </a:r>
            <a:r>
              <a:rPr lang="en-US" dirty="0" err="1" smtClean="0"/>
              <a:t>hm</a:t>
            </a:r>
            <a:r>
              <a:rPr lang="en-US" dirty="0" smtClean="0"/>
              <a:t> resistor to create a “pull-down resistor.”  Run a jumper wire from pin A0 to light sensor, and place the resistor in the circuit going to the GND rail.  </a:t>
            </a:r>
            <a:r>
              <a:rPr lang="en-US" dirty="0" smtClean="0"/>
              <a:t>Connect another jumper wire from the other light sensor pin to the 5V rail on the breadboard. Connect positive lead of LED to pin 11.  </a:t>
            </a:r>
          </a:p>
          <a:p>
            <a:endParaRPr lang="en-US" dirty="0"/>
          </a:p>
          <a:p>
            <a:r>
              <a:rPr lang="en-US" dirty="0" smtClean="0"/>
              <a:t>Open the example, upload code, open Serial Monitor, and play with the circuit.  Try adjusting the ambient light around the sensor.  Cover it with your hand, use your phone’s light, etc.</a:t>
            </a:r>
            <a:endParaRPr lang="en-US" dirty="0" smtClean="0"/>
          </a:p>
        </p:txBody>
      </p:sp>
    </p:spTree>
    <p:extLst>
      <p:ext uri="{BB962C8B-B14F-4D97-AF65-F5344CB8AC3E}">
        <p14:creationId xmlns:p14="http://schemas.microsoft.com/office/powerpoint/2010/main" val="3524063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Parts, Tools, Equipment</a:t>
            </a:r>
            <a:endParaRPr lang="en-US" dirty="0"/>
          </a:p>
        </p:txBody>
      </p:sp>
      <p:pic>
        <p:nvPicPr>
          <p:cNvPr id="4" name="Picture 2"/>
          <p:cNvPicPr>
            <a:picLocks noGrp="1" noChangeAspect="1" noChangeArrowheads="1"/>
          </p:cNvPicPr>
          <p:nvPr>
            <p:ph sz="quarter" idx="1"/>
          </p:nvPr>
        </p:nvPicPr>
        <p:blipFill>
          <a:blip r:embed="rId2" cstate="print"/>
          <a:srcRect/>
          <a:stretch>
            <a:fillRect/>
          </a:stretch>
        </p:blipFill>
        <p:spPr bwMode="auto">
          <a:xfrm>
            <a:off x="1785571" y="1447800"/>
            <a:ext cx="6030058" cy="4572000"/>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Ultrasonic Distance Sensor</a:t>
            </a:r>
          </a:p>
        </p:txBody>
      </p:sp>
      <p:pic>
        <p:nvPicPr>
          <p:cNvPr id="5" name="Content Placeholder 4" descr="hc-sr04_ultrasonic_sensor_distance_measuring_module_1_.jpg"/>
          <p:cNvPicPr>
            <a:picLocks noGrp="1" noChangeAspect="1"/>
          </p:cNvPicPr>
          <p:nvPr>
            <p:ph sz="quarter" idx="1"/>
          </p:nvPr>
        </p:nvPicPr>
        <p:blipFill>
          <a:blip r:embed="rId2" cstate="print"/>
          <a:srcRect t="21667" b="21667"/>
          <a:stretch>
            <a:fillRect/>
          </a:stretch>
        </p:blipFill>
        <p:spPr>
          <a:xfrm>
            <a:off x="990600" y="1676400"/>
            <a:ext cx="7086600" cy="4015740"/>
          </a:xfrm>
        </p:spPr>
      </p:pic>
    </p:spTree>
    <p:extLst>
      <p:ext uri="{BB962C8B-B14F-4D97-AF65-F5344CB8AC3E}">
        <p14:creationId xmlns:p14="http://schemas.microsoft.com/office/powerpoint/2010/main" val="28697535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Ultrasonic Distance Sensor</a:t>
            </a:r>
          </a:p>
        </p:txBody>
      </p:sp>
      <p:sp>
        <p:nvSpPr>
          <p:cNvPr id="3" name="Content Placeholder 2"/>
          <p:cNvSpPr>
            <a:spLocks noGrp="1"/>
          </p:cNvSpPr>
          <p:nvPr>
            <p:ph idx="1"/>
          </p:nvPr>
        </p:nvSpPr>
        <p:spPr/>
        <p:txBody>
          <a:bodyPr>
            <a:normAutofit/>
          </a:bodyPr>
          <a:lstStyle/>
          <a:p>
            <a:r>
              <a:rPr lang="en-US" dirty="0" smtClean="0"/>
              <a:t>The HC-SR04 is an ultrasonic ranging sensor. This economical sensor provides 2cm to 400cm of non-contact measurement functionality with a ranging accuracy that can reach up to 3mm. Each HC-SR04 module includes an ultrasonic transmitter, a receiver and a control circuit</a:t>
            </a:r>
            <a:r>
              <a:rPr lang="en-US" dirty="0" smtClean="0"/>
              <a:t>.</a:t>
            </a:r>
          </a:p>
          <a:p>
            <a:endParaRPr lang="en-US" dirty="0" smtClean="0"/>
          </a:p>
          <a:p>
            <a:r>
              <a:rPr lang="en-US" dirty="0" smtClean="0"/>
              <a:t>There are </a:t>
            </a:r>
            <a:r>
              <a:rPr lang="en-US" dirty="0" smtClean="0"/>
              <a:t>four </a:t>
            </a:r>
            <a:r>
              <a:rPr lang="en-US" dirty="0" smtClean="0"/>
              <a:t>pins </a:t>
            </a:r>
            <a:r>
              <a:rPr lang="en-US" dirty="0" smtClean="0"/>
              <a:t>on </a:t>
            </a:r>
            <a:r>
              <a:rPr lang="en-US" dirty="0" smtClean="0"/>
              <a:t>the HC-SR04: </a:t>
            </a:r>
            <a:endParaRPr lang="en-US" dirty="0" smtClean="0"/>
          </a:p>
          <a:p>
            <a:pPr marL="0" indent="0">
              <a:buNone/>
            </a:pPr>
            <a:r>
              <a:rPr lang="en-US" dirty="0" smtClean="0"/>
              <a:t>    VCC </a:t>
            </a:r>
            <a:r>
              <a:rPr lang="en-US" dirty="0" smtClean="0"/>
              <a:t>(Power), Trig (Trigger), Echo (Receive), and </a:t>
            </a:r>
            <a:r>
              <a:rPr lang="en-US" dirty="0" smtClean="0"/>
              <a:t>GND  </a:t>
            </a:r>
          </a:p>
          <a:p>
            <a:pPr marL="0" indent="0">
              <a:buNone/>
            </a:pPr>
            <a:r>
              <a:rPr lang="en-US" dirty="0"/>
              <a:t> </a:t>
            </a:r>
            <a:r>
              <a:rPr lang="en-US" dirty="0" smtClean="0"/>
              <a:t>   </a:t>
            </a:r>
            <a:r>
              <a:rPr lang="en-US" dirty="0" smtClean="0"/>
              <a:t>(Ground</a:t>
            </a:r>
            <a:r>
              <a:rPr lang="en-US" dirty="0" smtClean="0"/>
              <a:t>).</a:t>
            </a:r>
          </a:p>
        </p:txBody>
      </p:sp>
    </p:spTree>
    <p:extLst>
      <p:ext uri="{BB962C8B-B14F-4D97-AF65-F5344CB8AC3E}">
        <p14:creationId xmlns:p14="http://schemas.microsoft.com/office/powerpoint/2010/main" val="3581386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Ultrasonic Distance Sensor</a:t>
            </a:r>
          </a:p>
        </p:txBody>
      </p:sp>
      <p:pic>
        <p:nvPicPr>
          <p:cNvPr id="5" name="Content Placeholder 4" descr="hcsr04_hires.jpg"/>
          <p:cNvPicPr>
            <a:picLocks noGrp="1" noChangeAspect="1"/>
          </p:cNvPicPr>
          <p:nvPr>
            <p:ph sz="quarter" idx="1"/>
          </p:nvPr>
        </p:nvPicPr>
        <p:blipFill>
          <a:blip r:embed="rId2" cstate="print"/>
          <a:srcRect b="8451"/>
          <a:stretch>
            <a:fillRect/>
          </a:stretch>
        </p:blipFill>
        <p:spPr>
          <a:xfrm>
            <a:off x="1752600" y="1295400"/>
            <a:ext cx="5638800" cy="5162282"/>
          </a:xfrm>
        </p:spPr>
      </p:pic>
    </p:spTree>
    <p:extLst>
      <p:ext uri="{BB962C8B-B14F-4D97-AF65-F5344CB8AC3E}">
        <p14:creationId xmlns:p14="http://schemas.microsoft.com/office/powerpoint/2010/main" val="22360732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err="1" smtClean="0"/>
              <a:t>PingSensor</a:t>
            </a:r>
            <a:r>
              <a:rPr lang="en-US" dirty="0" smtClean="0"/>
              <a:t> Code</a:t>
            </a:r>
          </a:p>
        </p:txBody>
      </p:sp>
      <p:pic>
        <p:nvPicPr>
          <p:cNvPr id="5" name="Content Placeholder 4" descr="3028821470-1424201420-2wire_bb.png"/>
          <p:cNvPicPr>
            <a:picLocks noGrp="1" noChangeAspect="1"/>
          </p:cNvPicPr>
          <p:nvPr>
            <p:ph sz="quarter" idx="1"/>
          </p:nvPr>
        </p:nvPicPr>
        <p:blipFill>
          <a:blip r:embed="rId2" cstate="print"/>
          <a:stretch>
            <a:fillRect/>
          </a:stretch>
        </p:blipFill>
        <p:spPr>
          <a:xfrm>
            <a:off x="247967" y="1752600"/>
            <a:ext cx="8780076" cy="4114800"/>
          </a:xfrm>
        </p:spPr>
      </p:pic>
    </p:spTree>
    <p:extLst>
      <p:ext uri="{BB962C8B-B14F-4D97-AF65-F5344CB8AC3E}">
        <p14:creationId xmlns:p14="http://schemas.microsoft.com/office/powerpoint/2010/main" val="4289050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Project </a:t>
            </a:r>
            <a:r>
              <a:rPr lang="en-US" dirty="0" smtClean="0"/>
              <a:t>#9 </a:t>
            </a:r>
            <a:r>
              <a:rPr lang="en-US" dirty="0" smtClean="0"/>
              <a:t>– </a:t>
            </a:r>
            <a:r>
              <a:rPr lang="en-US" dirty="0" smtClean="0"/>
              <a:t>Ping Sensor</a:t>
            </a:r>
            <a:endParaRPr lang="en-US" dirty="0"/>
          </a:p>
        </p:txBody>
      </p:sp>
      <p:sp>
        <p:nvSpPr>
          <p:cNvPr id="3" name="Content Placeholder 2"/>
          <p:cNvSpPr>
            <a:spLocks noGrp="1"/>
          </p:cNvSpPr>
          <p:nvPr>
            <p:ph idx="1"/>
          </p:nvPr>
        </p:nvSpPr>
        <p:spPr/>
        <p:txBody>
          <a:bodyPr>
            <a:normAutofit/>
          </a:bodyPr>
          <a:lstStyle/>
          <a:p>
            <a:r>
              <a:rPr lang="en-US" dirty="0" smtClean="0"/>
              <a:t>Challenge 9a – </a:t>
            </a:r>
            <a:r>
              <a:rPr lang="en-US" dirty="0" smtClean="0"/>
              <a:t>Connect VCC pin to 5V rail, GND pin to GND rail, trigger pin to Arduino pin 12, echo pin to Arduino pin 11.</a:t>
            </a:r>
          </a:p>
          <a:p>
            <a:endParaRPr lang="en-US" dirty="0"/>
          </a:p>
          <a:p>
            <a:r>
              <a:rPr lang="en-US" dirty="0" smtClean="0"/>
              <a:t>Open the example, upload code, open Serial Monitor, and play with the sensor.  </a:t>
            </a:r>
          </a:p>
          <a:p>
            <a:endParaRPr lang="en-US" dirty="0"/>
          </a:p>
          <a:p>
            <a:r>
              <a:rPr lang="en-US" dirty="0" smtClean="0"/>
              <a:t>Challenge 9b </a:t>
            </a:r>
            <a:r>
              <a:rPr lang="en-US" dirty="0"/>
              <a:t>– Hook up piezo buzzer to pin 8. </a:t>
            </a:r>
            <a:r>
              <a:rPr lang="en-US" dirty="0" smtClean="0"/>
              <a:t>Open 9b example and play around with it.</a:t>
            </a:r>
            <a:endParaRPr lang="en-US" dirty="0" smtClean="0"/>
          </a:p>
        </p:txBody>
      </p:sp>
    </p:spTree>
    <p:extLst>
      <p:ext uri="{BB962C8B-B14F-4D97-AF65-F5344CB8AC3E}">
        <p14:creationId xmlns:p14="http://schemas.microsoft.com/office/powerpoint/2010/main" val="25520013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normAutofit/>
          </a:bodyPr>
          <a:lstStyle/>
          <a:p>
            <a:r>
              <a:rPr lang="en-US" b="1" dirty="0" smtClean="0"/>
              <a:t>Buttons and Switches</a:t>
            </a:r>
            <a:r>
              <a:rPr lang="en-US" dirty="0" smtClean="0"/>
              <a:t/>
            </a:r>
            <a:br>
              <a:rPr lang="en-US" dirty="0" smtClean="0"/>
            </a:br>
            <a:r>
              <a:rPr lang="en-US" dirty="0" smtClean="0"/>
              <a:t>turning wires into keyboards</a:t>
            </a:r>
            <a:endParaRPr lang="en-US" sz="3000" dirty="0"/>
          </a:p>
        </p:txBody>
      </p:sp>
    </p:spTree>
    <p:extLst>
      <p:ext uri="{BB962C8B-B14F-4D97-AF65-F5344CB8AC3E}">
        <p14:creationId xmlns:p14="http://schemas.microsoft.com/office/powerpoint/2010/main" val="358711348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p:txBody>
          <a:bodyPr/>
          <a:lstStyle/>
          <a:p>
            <a:r>
              <a:rPr lang="en-US" dirty="0" smtClean="0"/>
              <a:t>Slide </a:t>
            </a:r>
            <a:r>
              <a:rPr lang="en-US" dirty="0" smtClean="0"/>
              <a:t>Switch</a:t>
            </a:r>
          </a:p>
          <a:p>
            <a:r>
              <a:rPr lang="en-US" dirty="0" smtClean="0"/>
              <a:t>Momentary Buttons</a:t>
            </a:r>
          </a:p>
          <a:p>
            <a:endParaRPr lang="en-US" dirty="0"/>
          </a:p>
        </p:txBody>
      </p:sp>
    </p:spTree>
    <p:extLst>
      <p:ext uri="{BB962C8B-B14F-4D97-AF65-F5344CB8AC3E}">
        <p14:creationId xmlns:p14="http://schemas.microsoft.com/office/powerpoint/2010/main" val="18701078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ctr" eaLnBrk="1" hangingPunct="1">
              <a:defRPr/>
            </a:pPr>
            <a:r>
              <a:rPr lang="en-US" sz="4400" b="1" dirty="0" smtClean="0"/>
              <a:t>Buttons and Switches</a:t>
            </a:r>
            <a:endParaRPr lang="en-US" sz="4400" b="1" dirty="0"/>
          </a:p>
        </p:txBody>
      </p:sp>
      <p:pic>
        <p:nvPicPr>
          <p:cNvPr id="5" name="Picture 4" descr="517eb719ce395f8f17000000.png"/>
          <p:cNvPicPr>
            <a:picLocks noChangeAspect="1"/>
          </p:cNvPicPr>
          <p:nvPr/>
        </p:nvPicPr>
        <p:blipFill>
          <a:blip r:embed="rId2" cstate="print"/>
          <a:stretch>
            <a:fillRect/>
          </a:stretch>
        </p:blipFill>
        <p:spPr>
          <a:xfrm>
            <a:off x="313592" y="2743200"/>
            <a:ext cx="8382000" cy="2012031"/>
          </a:xfrm>
          <a:prstGeom prst="rect">
            <a:avLst/>
          </a:prstGeom>
        </p:spPr>
      </p:pic>
    </p:spTree>
    <p:extLst>
      <p:ext uri="{BB962C8B-B14F-4D97-AF65-F5344CB8AC3E}">
        <p14:creationId xmlns:p14="http://schemas.microsoft.com/office/powerpoint/2010/main" val="1078548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762000"/>
            <a:ext cx="7772400" cy="5638800"/>
          </a:xfrm>
        </p:spPr>
        <p:txBody>
          <a:bodyPr>
            <a:normAutofit/>
          </a:bodyPr>
          <a:lstStyle/>
          <a:p>
            <a:pPr fontAlgn="base"/>
            <a:r>
              <a:rPr lang="en-US" dirty="0" smtClean="0"/>
              <a:t>Buttons and Switches are </a:t>
            </a:r>
            <a:r>
              <a:rPr lang="en-US" dirty="0" smtClean="0"/>
              <a:t>digital inputs that are very useful in the Arduino world.  They can be used to turn things on, off, or send commands.  They can also be thought of as a digital sensor with two possible states.</a:t>
            </a:r>
          </a:p>
          <a:p>
            <a:r>
              <a:rPr lang="en-US" dirty="0" smtClean="0"/>
              <a:t>One of the most elementary and easy-to-overlook circuit component is the switch.</a:t>
            </a:r>
          </a:p>
          <a:p>
            <a:r>
              <a:rPr lang="en-US" dirty="0" smtClean="0"/>
              <a:t>Switches don’t require any fancy equations to evaluate. All they do is select between an open circuit and a short circuit. Simple. But how could we live without buttons and switches!? What good is a </a:t>
            </a:r>
            <a:r>
              <a:rPr lang="en-US" dirty="0" err="1" smtClean="0"/>
              <a:t>blinky</a:t>
            </a:r>
            <a:r>
              <a:rPr lang="en-US" dirty="0" smtClean="0"/>
              <a:t> circuit with no user input? Or a deadly robot with no kill switch?  What would our world be without with big red buttons you should never, ever press.</a:t>
            </a:r>
          </a:p>
          <a:p>
            <a:pPr fontAlgn="base"/>
            <a:endParaRPr lang="en-US" dirty="0"/>
          </a:p>
        </p:txBody>
      </p:sp>
    </p:spTree>
    <p:extLst>
      <p:ext uri="{BB962C8B-B14F-4D97-AF65-F5344CB8AC3E}">
        <p14:creationId xmlns:p14="http://schemas.microsoft.com/office/powerpoint/2010/main" val="11444241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609600"/>
            <a:ext cx="7772400" cy="5791200"/>
          </a:xfrm>
        </p:spPr>
        <p:txBody>
          <a:bodyPr>
            <a:normAutofit/>
          </a:bodyPr>
          <a:lstStyle/>
          <a:p>
            <a:r>
              <a:rPr lang="en-US" dirty="0" smtClean="0"/>
              <a:t>A switch controls the open-</a:t>
            </a:r>
            <a:r>
              <a:rPr lang="en-US" dirty="0" err="1" smtClean="0"/>
              <a:t>ness</a:t>
            </a:r>
            <a:r>
              <a:rPr lang="en-US" dirty="0" smtClean="0"/>
              <a:t> or closed-</a:t>
            </a:r>
            <a:r>
              <a:rPr lang="en-US" dirty="0" err="1" smtClean="0"/>
              <a:t>ness</a:t>
            </a:r>
            <a:r>
              <a:rPr lang="en-US" dirty="0" smtClean="0"/>
              <a:t> of an electric circuit. They allow control over current flow in a circuit (without having to actually get in there and manually cut or splice the wires). Switches are critical components in any circuit which requires user interaction or control.</a:t>
            </a:r>
          </a:p>
          <a:p>
            <a:r>
              <a:rPr lang="en-US" dirty="0" smtClean="0"/>
              <a:t>A switch can only exist in one of two states: open or closed. In the </a:t>
            </a:r>
            <a:r>
              <a:rPr lang="en-US" b="1" dirty="0" smtClean="0"/>
              <a:t>off</a:t>
            </a:r>
            <a:r>
              <a:rPr lang="en-US" dirty="0" smtClean="0"/>
              <a:t> state, a switch looks like an open gap in the circuit. This, in effect, looks like an </a:t>
            </a:r>
            <a:r>
              <a:rPr lang="en-US" b="1" dirty="0" smtClean="0"/>
              <a:t>open circuit</a:t>
            </a:r>
            <a:r>
              <a:rPr lang="en-US" dirty="0" smtClean="0"/>
              <a:t>, preventing current from flowing.</a:t>
            </a:r>
          </a:p>
          <a:p>
            <a:r>
              <a:rPr lang="en-US" dirty="0" smtClean="0"/>
              <a:t>In the </a:t>
            </a:r>
            <a:r>
              <a:rPr lang="en-US" b="1" dirty="0" smtClean="0"/>
              <a:t>on</a:t>
            </a:r>
            <a:r>
              <a:rPr lang="en-US" dirty="0" smtClean="0"/>
              <a:t> state, a switch acts just like a piece of perfectly-conducting wire. A short. This </a:t>
            </a:r>
            <a:r>
              <a:rPr lang="en-US" b="1" dirty="0" smtClean="0"/>
              <a:t>closes the circuit</a:t>
            </a:r>
            <a:r>
              <a:rPr lang="en-US" dirty="0" smtClean="0"/>
              <a:t>, turning the system “on” and allowing current to flow unimpeded through the rest of the system</a:t>
            </a:r>
          </a:p>
          <a:p>
            <a:pPr fontAlgn="base"/>
            <a:endParaRPr lang="en-US" dirty="0"/>
          </a:p>
        </p:txBody>
      </p:sp>
    </p:spTree>
    <p:extLst>
      <p:ext uri="{BB962C8B-B14F-4D97-AF65-F5344CB8AC3E}">
        <p14:creationId xmlns:p14="http://schemas.microsoft.com/office/powerpoint/2010/main" val="21236004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p:txBody>
          <a:bodyPr/>
          <a:lstStyle/>
          <a:p>
            <a:endParaRPr lang="en-US" dirty="0"/>
          </a:p>
        </p:txBody>
      </p:sp>
      <p:pic>
        <p:nvPicPr>
          <p:cNvPr id="6" name="Picture 2"/>
          <p:cNvPicPr>
            <a:picLocks noChangeAspect="1" noChangeArrowheads="1"/>
          </p:cNvPicPr>
          <p:nvPr/>
        </p:nvPicPr>
        <p:blipFill>
          <a:blip r:embed="rId2" cstate="print"/>
          <a:srcRect/>
          <a:stretch>
            <a:fillRect/>
          </a:stretch>
        </p:blipFill>
        <p:spPr bwMode="auto">
          <a:xfrm>
            <a:off x="1335088" y="1231900"/>
            <a:ext cx="6451600" cy="4913313"/>
          </a:xfrm>
          <a:prstGeom prst="rect">
            <a:avLst/>
          </a:prstGeom>
          <a:noFill/>
          <a:ln w="9525">
            <a:noFill/>
            <a:miter lim="800000"/>
            <a:headEnd/>
            <a:tailEnd/>
          </a:ln>
          <a:effectLst/>
        </p:spPr>
      </p:pic>
      <p:sp>
        <p:nvSpPr>
          <p:cNvPr id="7" name="Title 6"/>
          <p:cNvSpPr>
            <a:spLocks noGrp="1"/>
          </p:cNvSpPr>
          <p:nvPr>
            <p:ph type="title"/>
          </p:nvPr>
        </p:nvSpPr>
        <p:spPr/>
        <p:txBody>
          <a:bodyP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381000"/>
            <a:ext cx="7772400" cy="6477000"/>
          </a:xfrm>
        </p:spPr>
        <p:txBody>
          <a:bodyPr>
            <a:normAutofit fontScale="85000" lnSpcReduction="10000"/>
          </a:bodyPr>
          <a:lstStyle/>
          <a:p>
            <a:r>
              <a:rPr lang="en-US" dirty="0" smtClean="0"/>
              <a:t>Switch actuation can come from pushing, sliding, rocking, rotating, throwing, pulling, key-turning, heating, magnetizing, kicking, snapping, licking,…any physical interaction which can cause the mechanical linkages inside the switch to come into, or go out of, contact.</a:t>
            </a:r>
          </a:p>
          <a:p>
            <a:r>
              <a:rPr lang="en-US" dirty="0" smtClean="0"/>
              <a:t>All switches fall into one of two distinct categories: momentary or maintained.</a:t>
            </a:r>
          </a:p>
          <a:p>
            <a:r>
              <a:rPr lang="en-US" b="1" dirty="0" smtClean="0"/>
              <a:t>Maintained</a:t>
            </a:r>
            <a:r>
              <a:rPr lang="en-US" dirty="0" smtClean="0"/>
              <a:t> switches – like the light switches on your wall – stay in one state until actuated into a new one, and then remain in that state until acted upon once again. These switches might also be called </a:t>
            </a:r>
            <a:r>
              <a:rPr lang="en-US" b="1" dirty="0" smtClean="0"/>
              <a:t>toggle</a:t>
            </a:r>
            <a:r>
              <a:rPr lang="en-US" dirty="0" smtClean="0"/>
              <a:t> or </a:t>
            </a:r>
            <a:r>
              <a:rPr lang="en-US" b="1" dirty="0" smtClean="0"/>
              <a:t>ON/OFF</a:t>
            </a:r>
            <a:r>
              <a:rPr lang="en-US" dirty="0" smtClean="0"/>
              <a:t> switches.</a:t>
            </a:r>
          </a:p>
          <a:p>
            <a:r>
              <a:rPr lang="en-US" b="1" dirty="0" smtClean="0"/>
              <a:t>Momentary</a:t>
            </a:r>
            <a:r>
              <a:rPr lang="en-US" dirty="0" smtClean="0"/>
              <a:t> switches only remain active as long as they’re actuated. If they’re not being actuated, they remain in their “off” state. You’ve probably got a momentary switch (or 50) right in front of you…keys on a keyboard!</a:t>
            </a:r>
          </a:p>
          <a:p>
            <a:r>
              <a:rPr lang="en-US" dirty="0" smtClean="0"/>
              <a:t>Semantic alert! Most of the switches we refer to as “buttons” fall in the momentary category. Activating a button usually means pressing down on it in some manner, which just </a:t>
            </a:r>
            <a:r>
              <a:rPr lang="en-US" i="1" dirty="0" smtClean="0"/>
              <a:t>feels</a:t>
            </a:r>
            <a:r>
              <a:rPr lang="en-US" dirty="0" smtClean="0"/>
              <a:t> like a momentary control. There are such things as a maintained button, but for this tutorial when we slip and talk about “buttons”, think “momentary push-down switch”</a:t>
            </a:r>
          </a:p>
          <a:p>
            <a:endParaRPr lang="en-US" dirty="0" smtClean="0"/>
          </a:p>
        </p:txBody>
      </p:sp>
    </p:spTree>
    <p:extLst>
      <p:ext uri="{BB962C8B-B14F-4D97-AF65-F5344CB8AC3E}">
        <p14:creationId xmlns:p14="http://schemas.microsoft.com/office/powerpoint/2010/main" val="425602832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Slide Switches</a:t>
            </a:r>
            <a:endParaRPr lang="en-US" dirty="0"/>
          </a:p>
        </p:txBody>
      </p:sp>
      <p:pic>
        <p:nvPicPr>
          <p:cNvPr id="7" name="Picture 6" descr="31MZZcBF80L.jpg"/>
          <p:cNvPicPr>
            <a:picLocks noChangeAspect="1"/>
          </p:cNvPicPr>
          <p:nvPr/>
        </p:nvPicPr>
        <p:blipFill>
          <a:blip r:embed="rId2" cstate="print"/>
          <a:srcRect l="8400" t="13486" r="32444"/>
          <a:stretch>
            <a:fillRect/>
          </a:stretch>
        </p:blipFill>
        <p:spPr>
          <a:xfrm>
            <a:off x="1066800" y="1524000"/>
            <a:ext cx="6858000" cy="4834327"/>
          </a:xfrm>
          <a:prstGeom prst="rect">
            <a:avLst/>
          </a:prstGeom>
        </p:spPr>
      </p:pic>
    </p:spTree>
    <p:extLst>
      <p:ext uri="{BB962C8B-B14F-4D97-AF65-F5344CB8AC3E}">
        <p14:creationId xmlns:p14="http://schemas.microsoft.com/office/powerpoint/2010/main" val="29355505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Slide Switches</a:t>
            </a:r>
            <a:endParaRPr lang="en-US" dirty="0"/>
          </a:p>
        </p:txBody>
      </p:sp>
      <p:sp>
        <p:nvSpPr>
          <p:cNvPr id="3" name="Content Placeholder 2"/>
          <p:cNvSpPr>
            <a:spLocks noGrp="1"/>
          </p:cNvSpPr>
          <p:nvPr>
            <p:ph idx="1"/>
          </p:nvPr>
        </p:nvSpPr>
        <p:spPr/>
        <p:txBody>
          <a:bodyPr>
            <a:normAutofit/>
          </a:bodyPr>
          <a:lstStyle/>
          <a:p>
            <a:r>
              <a:rPr lang="en-US" dirty="0" smtClean="0"/>
              <a:t>Need a really basic, no-frills ON/OFF or selector switch? Slide switches might be for you! These switches have a tiny little nub which protrudes from the switch, and it slides across the body into one of two (or more) positions.</a:t>
            </a:r>
          </a:p>
          <a:p>
            <a:endParaRPr lang="en-US" dirty="0" smtClean="0"/>
          </a:p>
          <a:p>
            <a:r>
              <a:rPr lang="en-US" dirty="0" smtClean="0"/>
              <a:t>You’ll usually find slide switches in SPDT or DPDT configurations. The common terminal is usually in the middle, and the two select positions are on the outside.</a:t>
            </a:r>
            <a:endParaRPr lang="en-US" dirty="0"/>
          </a:p>
        </p:txBody>
      </p:sp>
      <p:pic>
        <p:nvPicPr>
          <p:cNvPr id="4" name="Picture 3" descr="31MZZcBF80L.jpg"/>
          <p:cNvPicPr>
            <a:picLocks noChangeAspect="1"/>
          </p:cNvPicPr>
          <p:nvPr/>
        </p:nvPicPr>
        <p:blipFill>
          <a:blip r:embed="rId2" cstate="print"/>
          <a:srcRect l="8400" t="13486" r="32444"/>
          <a:stretch>
            <a:fillRect/>
          </a:stretch>
        </p:blipFill>
        <p:spPr>
          <a:xfrm>
            <a:off x="1219200" y="5257800"/>
            <a:ext cx="1828801" cy="1289155"/>
          </a:xfrm>
          <a:prstGeom prst="rect">
            <a:avLst/>
          </a:prstGeom>
        </p:spPr>
      </p:pic>
    </p:spTree>
    <p:extLst>
      <p:ext uri="{BB962C8B-B14F-4D97-AF65-F5344CB8AC3E}">
        <p14:creationId xmlns:p14="http://schemas.microsoft.com/office/powerpoint/2010/main" val="10593122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Testing a Slide Switch</a:t>
            </a:r>
            <a:endParaRPr lang="en-US" dirty="0"/>
          </a:p>
        </p:txBody>
      </p:sp>
      <p:pic>
        <p:nvPicPr>
          <p:cNvPr id="5" name="Content Placeholder 4" descr="force___flex_tiltcont1.jpg"/>
          <p:cNvPicPr>
            <a:picLocks noGrp="1" noChangeAspect="1"/>
          </p:cNvPicPr>
          <p:nvPr>
            <p:ph sz="quarter" idx="1"/>
          </p:nvPr>
        </p:nvPicPr>
        <p:blipFill>
          <a:blip r:embed="rId2" cstate="print"/>
          <a:stretch>
            <a:fillRect/>
          </a:stretch>
        </p:blipFill>
        <p:spPr>
          <a:xfrm>
            <a:off x="838200" y="1085850"/>
            <a:ext cx="7391400" cy="5543550"/>
          </a:xfrm>
        </p:spPr>
      </p:pic>
      <p:pic>
        <p:nvPicPr>
          <p:cNvPr id="6" name="Picture 5" descr="31MZZcBF80L.jpg"/>
          <p:cNvPicPr>
            <a:picLocks noChangeAspect="1"/>
          </p:cNvPicPr>
          <p:nvPr/>
        </p:nvPicPr>
        <p:blipFill>
          <a:blip r:embed="rId3" cstate="print"/>
          <a:srcRect l="37978" t="39055" r="32444"/>
          <a:stretch>
            <a:fillRect/>
          </a:stretch>
        </p:blipFill>
        <p:spPr>
          <a:xfrm>
            <a:off x="5715000" y="2971800"/>
            <a:ext cx="914401" cy="908155"/>
          </a:xfrm>
          <a:prstGeom prst="rect">
            <a:avLst/>
          </a:prstGeom>
        </p:spPr>
      </p:pic>
    </p:spTree>
    <p:extLst>
      <p:ext uri="{BB962C8B-B14F-4D97-AF65-F5344CB8AC3E}">
        <p14:creationId xmlns:p14="http://schemas.microsoft.com/office/powerpoint/2010/main" val="16776039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eaLnBrk="1" hangingPunct="1">
              <a:defRPr/>
            </a:pPr>
            <a:r>
              <a:rPr lang="en-US" dirty="0" smtClean="0"/>
              <a:t>Slide Switch –</a:t>
            </a:r>
            <a:r>
              <a:rPr lang="en-US" dirty="0" err="1" smtClean="0"/>
              <a:t>SwitchLED</a:t>
            </a:r>
            <a:r>
              <a:rPr lang="en-US" dirty="0" smtClean="0"/>
              <a:t> Code</a:t>
            </a:r>
            <a:endParaRPr lang="en-US" dirty="0"/>
          </a:p>
        </p:txBody>
      </p:sp>
      <p:pic>
        <p:nvPicPr>
          <p:cNvPr id="1026" name="Picture 2"/>
          <p:cNvPicPr>
            <a:picLocks noChangeAspect="1" noChangeArrowheads="1"/>
          </p:cNvPicPr>
          <p:nvPr/>
        </p:nvPicPr>
        <p:blipFill>
          <a:blip r:embed="rId2" cstate="print"/>
          <a:srcRect l="72308" t="16444" r="12115" b="59556"/>
          <a:stretch>
            <a:fillRect/>
          </a:stretch>
        </p:blipFill>
        <p:spPr bwMode="auto">
          <a:xfrm>
            <a:off x="533400" y="1295400"/>
            <a:ext cx="7772400" cy="5181600"/>
          </a:xfrm>
          <a:prstGeom prst="rect">
            <a:avLst/>
          </a:prstGeom>
          <a:noFill/>
          <a:ln w="9525">
            <a:noFill/>
            <a:miter lim="800000"/>
            <a:headEnd/>
            <a:tailEnd/>
          </a:ln>
        </p:spPr>
      </p:pic>
    </p:spTree>
    <p:extLst>
      <p:ext uri="{BB962C8B-B14F-4D97-AF65-F5344CB8AC3E}">
        <p14:creationId xmlns:p14="http://schemas.microsoft.com/office/powerpoint/2010/main" val="12361277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Project </a:t>
            </a:r>
            <a:r>
              <a:rPr lang="en-US" dirty="0" smtClean="0"/>
              <a:t>#10 </a:t>
            </a:r>
            <a:r>
              <a:rPr lang="en-US" dirty="0" smtClean="0"/>
              <a:t>– </a:t>
            </a:r>
            <a:r>
              <a:rPr lang="en-US" dirty="0" smtClean="0"/>
              <a:t>Switch and LED</a:t>
            </a:r>
            <a:endParaRPr lang="en-US" dirty="0"/>
          </a:p>
        </p:txBody>
      </p:sp>
      <p:sp>
        <p:nvSpPr>
          <p:cNvPr id="3" name="Content Placeholder 2"/>
          <p:cNvSpPr>
            <a:spLocks noGrp="1"/>
          </p:cNvSpPr>
          <p:nvPr>
            <p:ph idx="1"/>
          </p:nvPr>
        </p:nvSpPr>
        <p:spPr/>
        <p:txBody>
          <a:bodyPr>
            <a:normAutofit/>
          </a:bodyPr>
          <a:lstStyle/>
          <a:p>
            <a:r>
              <a:rPr lang="en-US" dirty="0" smtClean="0"/>
              <a:t>Challenge 10a – </a:t>
            </a:r>
            <a:r>
              <a:rPr lang="en-US" dirty="0" smtClean="0"/>
              <a:t>Connect one end pin of switch to 10 </a:t>
            </a:r>
            <a:r>
              <a:rPr lang="en-US" dirty="0" err="1" smtClean="0"/>
              <a:t>kOhm</a:t>
            </a:r>
            <a:r>
              <a:rPr lang="en-US" dirty="0" smtClean="0"/>
              <a:t> resistor and connect those to GND rail.  Connect other end of switch with jumper wire to 5V rail.  Run jumper wire from middle pin on switch to Arduino pin 2.  Hook up LED to Arduino pin 5.</a:t>
            </a:r>
          </a:p>
          <a:p>
            <a:endParaRPr lang="en-US" dirty="0"/>
          </a:p>
          <a:p>
            <a:r>
              <a:rPr lang="en-US" dirty="0" smtClean="0"/>
              <a:t>Open the example, upload code, and play with the switch.  </a:t>
            </a:r>
          </a:p>
        </p:txBody>
      </p:sp>
    </p:spTree>
    <p:extLst>
      <p:ext uri="{BB962C8B-B14F-4D97-AF65-F5344CB8AC3E}">
        <p14:creationId xmlns:p14="http://schemas.microsoft.com/office/powerpoint/2010/main" val="280803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eaLnBrk="1" hangingPunct="1">
              <a:defRPr/>
            </a:pPr>
            <a:r>
              <a:rPr lang="en-US" dirty="0" smtClean="0"/>
              <a:t>Momentary Switches AKA Buttons</a:t>
            </a:r>
            <a:endParaRPr lang="en-US" dirty="0"/>
          </a:p>
        </p:txBody>
      </p:sp>
      <p:pic>
        <p:nvPicPr>
          <p:cNvPr id="5" name="Picture 4" descr="517eb719ce395f8f17000000.png"/>
          <p:cNvPicPr>
            <a:picLocks noChangeAspect="1"/>
          </p:cNvPicPr>
          <p:nvPr/>
        </p:nvPicPr>
        <p:blipFill>
          <a:blip r:embed="rId2" cstate="print"/>
          <a:srcRect r="74545"/>
          <a:stretch>
            <a:fillRect/>
          </a:stretch>
        </p:blipFill>
        <p:spPr>
          <a:xfrm>
            <a:off x="1905000" y="1600200"/>
            <a:ext cx="5181600" cy="4886361"/>
          </a:xfrm>
          <a:prstGeom prst="rect">
            <a:avLst/>
          </a:prstGeom>
        </p:spPr>
      </p:pic>
    </p:spTree>
    <p:extLst>
      <p:ext uri="{BB962C8B-B14F-4D97-AF65-F5344CB8AC3E}">
        <p14:creationId xmlns:p14="http://schemas.microsoft.com/office/powerpoint/2010/main" val="30259311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defRPr/>
            </a:pPr>
            <a:r>
              <a:rPr lang="en-US" dirty="0" smtClean="0"/>
              <a:t>Momentary Switches AKA Buttons</a:t>
            </a:r>
            <a:endParaRPr lang="en-US" dirty="0"/>
          </a:p>
        </p:txBody>
      </p:sp>
      <p:sp>
        <p:nvSpPr>
          <p:cNvPr id="3" name="Content Placeholder 2"/>
          <p:cNvSpPr>
            <a:spLocks noGrp="1"/>
          </p:cNvSpPr>
          <p:nvPr>
            <p:ph idx="1"/>
          </p:nvPr>
        </p:nvSpPr>
        <p:spPr/>
        <p:txBody>
          <a:bodyPr>
            <a:normAutofit/>
          </a:bodyPr>
          <a:lstStyle/>
          <a:p>
            <a:r>
              <a:rPr lang="en-US" dirty="0" smtClean="0"/>
              <a:t>Momentary switches are switches which only remain in their on state as long as they’re being actuated (pressed, held, magnetized, etc.). Most often momentary switches are best used for intermittent user-input cases; stuff like reset or keypad buttons.</a:t>
            </a:r>
          </a:p>
          <a:p>
            <a:r>
              <a:rPr lang="en-US" dirty="0" smtClean="0"/>
              <a:t>Push-button switches are the classic momentary switch. Typically these switches have a really nice, tactile, “</a:t>
            </a:r>
            <a:r>
              <a:rPr lang="en-US" dirty="0" err="1" smtClean="0"/>
              <a:t>clicky</a:t>
            </a:r>
            <a:r>
              <a:rPr lang="en-US" dirty="0" smtClean="0"/>
              <a:t>” feedback when you press them. They come in all sorts of flavors: big, small, colorful, illuminated (when an LED shines up through the button). They might be terminated as through-hole, surface-mount, or even panel-mount.</a:t>
            </a:r>
          </a:p>
        </p:txBody>
      </p:sp>
    </p:spTree>
    <p:extLst>
      <p:ext uri="{BB962C8B-B14F-4D97-AF65-F5344CB8AC3E}">
        <p14:creationId xmlns:p14="http://schemas.microsoft.com/office/powerpoint/2010/main" val="10246283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defRPr/>
            </a:pPr>
            <a:r>
              <a:rPr lang="en-US" dirty="0" smtClean="0"/>
              <a:t>Momentary Switches AKA Buttons</a:t>
            </a:r>
            <a:endParaRPr lang="en-US" dirty="0"/>
          </a:p>
        </p:txBody>
      </p:sp>
      <p:pic>
        <p:nvPicPr>
          <p:cNvPr id="8" name="Picture 7" descr="learn_arduino_sw.png"/>
          <p:cNvPicPr>
            <a:picLocks noChangeAspect="1"/>
          </p:cNvPicPr>
          <p:nvPr/>
        </p:nvPicPr>
        <p:blipFill>
          <a:blip r:embed="rId2" cstate="print"/>
          <a:stretch>
            <a:fillRect/>
          </a:stretch>
        </p:blipFill>
        <p:spPr>
          <a:xfrm>
            <a:off x="609600" y="2514600"/>
            <a:ext cx="7946363" cy="2088644"/>
          </a:xfrm>
          <a:prstGeom prst="rect">
            <a:avLst/>
          </a:prstGeom>
        </p:spPr>
      </p:pic>
    </p:spTree>
    <p:extLst>
      <p:ext uri="{BB962C8B-B14F-4D97-AF65-F5344CB8AC3E}">
        <p14:creationId xmlns:p14="http://schemas.microsoft.com/office/powerpoint/2010/main" val="15835857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defRPr/>
            </a:pPr>
            <a:r>
              <a:rPr lang="en-US" dirty="0" smtClean="0"/>
              <a:t>Buttons – </a:t>
            </a:r>
            <a:r>
              <a:rPr lang="en-US" dirty="0" err="1" smtClean="0"/>
              <a:t>ButtonLED</a:t>
            </a:r>
            <a:r>
              <a:rPr lang="en-US" dirty="0" smtClean="0"/>
              <a:t> Code</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381000" y="1219200"/>
            <a:ext cx="8413930" cy="5348287"/>
          </a:xfrm>
          <a:prstGeom prst="rect">
            <a:avLst/>
          </a:prstGeom>
          <a:noFill/>
          <a:ln w="9525">
            <a:noFill/>
            <a:miter lim="800000"/>
            <a:headEnd/>
            <a:tailEnd/>
          </a:ln>
        </p:spPr>
      </p:pic>
    </p:spTree>
    <p:extLst>
      <p:ext uri="{BB962C8B-B14F-4D97-AF65-F5344CB8AC3E}">
        <p14:creationId xmlns:p14="http://schemas.microsoft.com/office/powerpoint/2010/main" val="16874453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685</TotalTime>
  <Words>3575</Words>
  <Application>Microsoft Office PowerPoint</Application>
  <PresentationFormat>On-screen Show (4:3)</PresentationFormat>
  <Paragraphs>438</Paragraphs>
  <Slides>112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ＭＳ Ｐゴシック</vt:lpstr>
      <vt:lpstr>ＭＳ Ｐゴシック</vt:lpstr>
      <vt:lpstr>Arial</vt:lpstr>
      <vt:lpstr>Calibri</vt:lpstr>
      <vt:lpstr>Courier New</vt:lpstr>
      <vt:lpstr>Franklin Gothic Book</vt:lpstr>
      <vt:lpstr>HelveticaNeueLT Pro 77 BdCn</vt:lpstr>
      <vt:lpstr>Perpetua</vt:lpstr>
      <vt:lpstr>Times New Roman</vt:lpstr>
      <vt:lpstr>Wingdings</vt:lpstr>
      <vt:lpstr>Wingdings 2</vt:lpstr>
      <vt:lpstr>Equity</vt:lpstr>
      <vt:lpstr>Introduction to Arduino Space Apps 2018 Data Bootcamp</vt:lpstr>
      <vt:lpstr>Overview</vt:lpstr>
      <vt:lpstr>Who is Arduino and What Does He Do?</vt:lpstr>
      <vt:lpstr>PowerPoint Presentation</vt:lpstr>
      <vt:lpstr>PowerPoint Presentation</vt:lpstr>
      <vt:lpstr>PowerPoint Presentation</vt:lpstr>
      <vt:lpstr>Why Arduino for Space Apps?  </vt:lpstr>
      <vt:lpstr>Parts, Tools, Equipment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Integrated Development Environment (IDE)</vt:lpstr>
      <vt:lpstr>PowerPoint Presentation</vt:lpstr>
      <vt:lpstr>Settings:  Tools  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 Concepts:  Variables</vt:lpstr>
      <vt:lpstr>Programming Concepts:  Variable Types</vt:lpstr>
      <vt:lpstr>Fading in and Fading Out  (Analog or Digital?)</vt:lpstr>
      <vt:lpstr>Concepts: Analog vs. Digital</vt:lpstr>
      <vt:lpstr>Project #2 – Fading Introducing a new command…</vt:lpstr>
      <vt:lpstr>Move one of your LED pins over to Pin 9</vt:lpstr>
      <vt:lpstr>Fade - Code Review</vt:lpstr>
      <vt:lpstr>Fade - Code Review</vt:lpstr>
      <vt:lpstr>Project# 2 -- Fading</vt:lpstr>
      <vt:lpstr>Color Mixing Tri-color LED</vt:lpstr>
      <vt:lpstr>Project 3 – RGB LED</vt:lpstr>
      <vt:lpstr>How many unique colors can you create?</vt:lpstr>
      <vt:lpstr>RGB LED Color Mixing – Challenge 3a</vt:lpstr>
      <vt:lpstr>RGB LED Color Mixing – Challenge 3a</vt:lpstr>
      <vt:lpstr>Project# 3 – RGB LEDs</vt:lpstr>
      <vt:lpstr>Coding Basics Exploring code and communication</vt:lpstr>
      <vt:lpstr>Overview</vt:lpstr>
      <vt:lpstr>Programming Concepts:  Variables</vt:lpstr>
      <vt:lpstr>Scope</vt:lpstr>
      <vt:lpstr>PowerPoint Presentation</vt:lpstr>
      <vt:lpstr>PowerPoint Presentation</vt:lpstr>
      <vt:lpstr>PowerPoint Presentation</vt:lpstr>
      <vt:lpstr>PowerPoint Presentation</vt:lpstr>
      <vt:lpstr>PowerPoint Presentation</vt:lpstr>
      <vt:lpstr>For Loops</vt:lpstr>
      <vt:lpstr>PowerPoint Presentation</vt:lpstr>
      <vt:lpstr>While Loops</vt:lpstr>
      <vt:lpstr>Functions</vt:lpstr>
      <vt:lpstr>Functions</vt:lpstr>
      <vt:lpstr>Functions</vt:lpstr>
      <vt:lpstr>Project# 4 – Fading using For Loop</vt:lpstr>
      <vt:lpstr>Serial Communication</vt:lpstr>
      <vt:lpstr>Serial Communication</vt:lpstr>
      <vt:lpstr>Serial Communication</vt:lpstr>
      <vt:lpstr>Software Serial</vt:lpstr>
      <vt:lpstr>Project #5 – Nerd Texting</vt:lpstr>
      <vt:lpstr>Piezo Buzzer and tone()</vt:lpstr>
      <vt:lpstr>Project #6 – Piezo Tone</vt:lpstr>
      <vt:lpstr>Sensors how robots sense the environment</vt:lpstr>
      <vt:lpstr>Overview</vt:lpstr>
      <vt:lpstr>Sensors</vt:lpstr>
      <vt:lpstr>PowerPoint Presentation</vt:lpstr>
      <vt:lpstr>Tilt Sensor</vt:lpstr>
      <vt:lpstr>Tilt Sensor</vt:lpstr>
      <vt:lpstr>Testing a Tilt Sensor</vt:lpstr>
      <vt:lpstr>Tilt Sensor – TiltSwitchLED Code</vt:lpstr>
      <vt:lpstr>Project #7 – Tilt Switch and LED</vt:lpstr>
      <vt:lpstr>Light Sensor / Photocell</vt:lpstr>
      <vt:lpstr>PowerPoint Presentation</vt:lpstr>
      <vt:lpstr>Light Sensor</vt:lpstr>
      <vt:lpstr>Testing a Light Sensor</vt:lpstr>
      <vt:lpstr>LightSensor Code</vt:lpstr>
      <vt:lpstr>Project #8 – Light Sensor and LED</vt:lpstr>
      <vt:lpstr>Ultrasonic Distance Sensor</vt:lpstr>
      <vt:lpstr>Ultrasonic Distance Sensor</vt:lpstr>
      <vt:lpstr>Ultrasonic Distance Sensor</vt:lpstr>
      <vt:lpstr>PingSensor Code</vt:lpstr>
      <vt:lpstr>Project #9 – Ping Sensor</vt:lpstr>
      <vt:lpstr>Buttons and Switches turning wires into keyboards</vt:lpstr>
      <vt:lpstr>Overview</vt:lpstr>
      <vt:lpstr>Buttons and Switches</vt:lpstr>
      <vt:lpstr>PowerPoint Presentation</vt:lpstr>
      <vt:lpstr>PowerPoint Presentation</vt:lpstr>
      <vt:lpstr>PowerPoint Presentation</vt:lpstr>
      <vt:lpstr>Slide Switches</vt:lpstr>
      <vt:lpstr>Slide Switches</vt:lpstr>
      <vt:lpstr>Testing a Slide Switch</vt:lpstr>
      <vt:lpstr>Slide Switch –SwitchLED Code</vt:lpstr>
      <vt:lpstr>Project #10 – Switch and LED</vt:lpstr>
      <vt:lpstr>Momentary Switches AKA Buttons</vt:lpstr>
      <vt:lpstr>Momentary Switches AKA Buttons</vt:lpstr>
      <vt:lpstr>Momentary Switches AKA Buttons</vt:lpstr>
      <vt:lpstr>Buttons – ButtonLED Code</vt:lpstr>
      <vt:lpstr>Project #11 – Button and LED</vt:lpstr>
      <vt:lpstr>PowerPoint Presentation</vt:lpstr>
      <vt:lpstr>Project #12 – Morse Code with Button and Buzzer</vt:lpstr>
      <vt:lpstr>Servos I like to move it, move it</vt:lpstr>
      <vt:lpstr>Overview</vt:lpstr>
      <vt:lpstr>PowerPoint Presentation</vt:lpstr>
      <vt:lpstr>PowerPoint Presentation</vt:lpstr>
      <vt:lpstr>PowerPoint Presentation</vt:lpstr>
      <vt:lpstr>PowerPoint Presentation</vt:lpstr>
      <vt:lpstr>PowerPoint Presentation</vt:lpstr>
      <vt:lpstr>Project #13 – Servo and Serial</vt:lpstr>
      <vt:lpstr>Project #13 – Servo Sweep</vt:lpstr>
      <vt:lpstr>The End Good luck at Space Apps!!!!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Arduino and the Wireless Robot Project</dc:title>
  <dc:creator>Andrew</dc:creator>
  <cp:lastModifiedBy>Andrew Denio</cp:lastModifiedBy>
  <cp:revision>64</cp:revision>
  <dcterms:created xsi:type="dcterms:W3CDTF">2017-02-01T16:29:26Z</dcterms:created>
  <dcterms:modified xsi:type="dcterms:W3CDTF">2018-10-11T20:02:34Z</dcterms:modified>
</cp:coreProperties>
</file>